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7"/>
    <p:sldId id="257" r:id="rId48"/>
    <p:sldId id="258" r:id="rId49"/>
    <p:sldId id="259" r:id="rId50"/>
    <p:sldId id="260" r:id="rId51"/>
    <p:sldId id="261" r:id="rId52"/>
    <p:sldId id="262" r:id="rId53"/>
    <p:sldId id="263" r:id="rId54"/>
    <p:sldId id="264" r:id="rId55"/>
    <p:sldId id="265" r:id="rId56"/>
    <p:sldId id="266" r:id="rId57"/>
    <p:sldId id="267" r:id="rId58"/>
    <p:sldId id="268" r:id="rId5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Times New Roman" charset="1" panose="02030502070405020303"/>
      <p:regular r:id="rId14"/>
    </p:embeddedFont>
    <p:embeddedFont>
      <p:font typeface="Times New Roman Bold" charset="1" panose="02030802070405020303"/>
      <p:regular r:id="rId15"/>
    </p:embeddedFont>
    <p:embeddedFont>
      <p:font typeface="Times New Roman Italics" charset="1" panose="02030502070405090303"/>
      <p:regular r:id="rId16"/>
    </p:embeddedFont>
    <p:embeddedFont>
      <p:font typeface="Times New Roman Bold Italics" charset="1" panose="02030802070405090303"/>
      <p:regular r:id="rId17"/>
    </p:embeddedFont>
    <p:embeddedFont>
      <p:font typeface="Times New Roman Medium" charset="1" panose="02030502070405020303"/>
      <p:regular r:id="rId18"/>
    </p:embeddedFont>
    <p:embeddedFont>
      <p:font typeface="Times New Roman Medium Italics" charset="1" panose="02030502070405090303"/>
      <p:regular r:id="rId19"/>
    </p:embeddedFont>
    <p:embeddedFont>
      <p:font typeface="Times New Roman Semi-Bold" charset="1" panose="02030702070405020303"/>
      <p:regular r:id="rId20"/>
    </p:embeddedFont>
    <p:embeddedFont>
      <p:font typeface="Times New Roman Semi-Bold Italics" charset="1" panose="02030702070405090303"/>
      <p:regular r:id="rId21"/>
    </p:embeddedFont>
    <p:embeddedFont>
      <p:font typeface="Times New Roman Ultra-Bold" charset="1" panose="02030902070405020303"/>
      <p:regular r:id="rId22"/>
    </p:embeddedFont>
    <p:embeddedFont>
      <p:font typeface="ITC Franklin Gothic LT" charset="1" panose="020B0504030503020204"/>
      <p:regular r:id="rId23"/>
    </p:embeddedFont>
    <p:embeddedFont>
      <p:font typeface="ITC Franklin Gothic LT Italics" charset="1" panose="020B0504030503090204"/>
      <p:regular r:id="rId24"/>
    </p:embeddedFont>
    <p:embeddedFont>
      <p:font typeface="ITC Franklin Gothic LT Semi-Bold" charset="1" panose="020B0704030502020204"/>
      <p:regular r:id="rId25"/>
    </p:embeddedFont>
    <p:embeddedFont>
      <p:font typeface="ITC Franklin Gothic LT Semi-Bold Italics" charset="1" panose="020B0704030502090204"/>
      <p:regular r:id="rId26"/>
    </p:embeddedFont>
    <p:embeddedFont>
      <p:font typeface="ITC Franklin Gothic LT Ultra-Bold" charset="1" panose="020B0904030502020204"/>
      <p:regular r:id="rId27"/>
    </p:embeddedFont>
    <p:embeddedFont>
      <p:font typeface="ITC Franklin Gothic LT Ultra-Bold Italics" charset="1" panose="020B0904030502090204"/>
      <p:regular r:id="rId28"/>
    </p:embeddedFont>
    <p:embeddedFont>
      <p:font typeface="Now" charset="1" panose="00000500000000000000"/>
      <p:regular r:id="rId29"/>
    </p:embeddedFont>
    <p:embeddedFont>
      <p:font typeface="Now Bold" charset="1" panose="00000800000000000000"/>
      <p:regular r:id="rId30"/>
    </p:embeddedFont>
    <p:embeddedFont>
      <p:font typeface="Now Thin" charset="1" panose="00000300000000000000"/>
      <p:regular r:id="rId31"/>
    </p:embeddedFont>
    <p:embeddedFont>
      <p:font typeface="Now Light" charset="1" panose="00000400000000000000"/>
      <p:regular r:id="rId32"/>
    </p:embeddedFont>
    <p:embeddedFont>
      <p:font typeface="Now Medium" charset="1" panose="00000600000000000000"/>
      <p:regular r:id="rId33"/>
    </p:embeddedFont>
    <p:embeddedFont>
      <p:font typeface="Now Heavy" charset="1" panose="00000A00000000000000"/>
      <p:regular r:id="rId34"/>
    </p:embeddedFont>
    <p:embeddedFont>
      <p:font typeface="Open Sauce" charset="1" panose="00000500000000000000"/>
      <p:regular r:id="rId35"/>
    </p:embeddedFont>
    <p:embeddedFont>
      <p:font typeface="Open Sauce Bold" charset="1" panose="00000800000000000000"/>
      <p:regular r:id="rId36"/>
    </p:embeddedFont>
    <p:embeddedFont>
      <p:font typeface="Open Sauce Italics" charset="1" panose="00000500000000000000"/>
      <p:regular r:id="rId37"/>
    </p:embeddedFont>
    <p:embeddedFont>
      <p:font typeface="Open Sauce Bold Italics" charset="1" panose="00000800000000000000"/>
      <p:regular r:id="rId38"/>
    </p:embeddedFont>
    <p:embeddedFont>
      <p:font typeface="Open Sauce Light" charset="1" panose="00000400000000000000"/>
      <p:regular r:id="rId39"/>
    </p:embeddedFont>
    <p:embeddedFont>
      <p:font typeface="Open Sauce Light Italics" charset="1" panose="00000400000000000000"/>
      <p:regular r:id="rId40"/>
    </p:embeddedFont>
    <p:embeddedFont>
      <p:font typeface="Open Sauce Medium" charset="1" panose="00000600000000000000"/>
      <p:regular r:id="rId41"/>
    </p:embeddedFont>
    <p:embeddedFont>
      <p:font typeface="Open Sauce Medium Italics" charset="1" panose="00000600000000000000"/>
      <p:regular r:id="rId42"/>
    </p:embeddedFont>
    <p:embeddedFont>
      <p:font typeface="Open Sauce Semi-Bold" charset="1" panose="00000700000000000000"/>
      <p:regular r:id="rId43"/>
    </p:embeddedFont>
    <p:embeddedFont>
      <p:font typeface="Open Sauce Semi-Bold Italics" charset="1" panose="00000700000000000000"/>
      <p:regular r:id="rId44"/>
    </p:embeddedFont>
    <p:embeddedFont>
      <p:font typeface="Open Sauce Heavy" charset="1" panose="00000A00000000000000"/>
      <p:regular r:id="rId45"/>
    </p:embeddedFont>
    <p:embeddedFont>
      <p:font typeface="Open Sauce Heavy Italics" charset="1" panose="00000A0000000000000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slides/slide1.xml" Type="http://schemas.openxmlformats.org/officeDocument/2006/relationships/slide"/><Relationship Id="rId48" Target="slides/slide2.xml" Type="http://schemas.openxmlformats.org/officeDocument/2006/relationships/slide"/><Relationship Id="rId49" Target="slides/slide3.xml" Type="http://schemas.openxmlformats.org/officeDocument/2006/relationships/slide"/><Relationship Id="rId5" Target="tableStyles.xml" Type="http://schemas.openxmlformats.org/officeDocument/2006/relationships/tableStyles"/><Relationship Id="rId50" Target="slides/slide4.xml" Type="http://schemas.openxmlformats.org/officeDocument/2006/relationships/slide"/><Relationship Id="rId51" Target="slides/slide5.xml" Type="http://schemas.openxmlformats.org/officeDocument/2006/relationships/slide"/><Relationship Id="rId52" Target="slides/slide6.xml" Type="http://schemas.openxmlformats.org/officeDocument/2006/relationships/slide"/><Relationship Id="rId53" Target="slides/slide7.xml" Type="http://schemas.openxmlformats.org/officeDocument/2006/relationships/slide"/><Relationship Id="rId54" Target="slides/slide8.xml" Type="http://schemas.openxmlformats.org/officeDocument/2006/relationships/slide"/><Relationship Id="rId55" Target="slides/slide9.xml" Type="http://schemas.openxmlformats.org/officeDocument/2006/relationships/slide"/><Relationship Id="rId56" Target="slides/slide10.xml" Type="http://schemas.openxmlformats.org/officeDocument/2006/relationships/slide"/><Relationship Id="rId57" Target="slides/slide11.xml" Type="http://schemas.openxmlformats.org/officeDocument/2006/relationships/slide"/><Relationship Id="rId58" Target="slides/slide12.xml" Type="http://schemas.openxmlformats.org/officeDocument/2006/relationships/slide"/><Relationship Id="rId59" Target="slides/slide13.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jpeg>
</file>

<file path=ppt/media/image13.png>
</file>

<file path=ppt/media/image14.svg>
</file>

<file path=ppt/media/image15.jpeg>
</file>

<file path=ppt/media/image16.jpeg>
</file>

<file path=ppt/media/image17.jpeg>
</file>

<file path=ppt/media/image2.png>
</file>

<file path=ppt/media/image3.svg>
</file>

<file path=ppt/media/image4.png>
</file>

<file path=ppt/media/image5.png>
</file>

<file path=ppt/media/image6.svg>
</file>

<file path=ppt/media/image7.png>
</file>

<file path=ppt/media/image8.sv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5.jpeg" Type="http://schemas.openxmlformats.org/officeDocument/2006/relationships/image"/><Relationship Id="rId5" Target="../media/image16.jpeg" Type="http://schemas.openxmlformats.org/officeDocument/2006/relationships/image"/><Relationship Id="rId6" Target="../media/image17.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5400000">
            <a:off x="11392544" y="4154952"/>
            <a:ext cx="11958151" cy="1929323"/>
            <a:chOff x="0" y="0"/>
            <a:chExt cx="3149472" cy="508135"/>
          </a:xfrm>
        </p:grpSpPr>
        <p:sp>
          <p:nvSpPr>
            <p:cNvPr name="Freeform 3" id="3"/>
            <p:cNvSpPr/>
            <p:nvPr/>
          </p:nvSpPr>
          <p:spPr>
            <a:xfrm flipH="false" flipV="false" rot="0">
              <a:off x="0" y="0"/>
              <a:ext cx="3149472" cy="508135"/>
            </a:xfrm>
            <a:custGeom>
              <a:avLst/>
              <a:gdLst/>
              <a:ahLst/>
              <a:cxnLst/>
              <a:rect r="r" b="b" t="t" l="l"/>
              <a:pathLst>
                <a:path h="508135" w="3149472">
                  <a:moveTo>
                    <a:pt x="0" y="0"/>
                  </a:moveTo>
                  <a:lnTo>
                    <a:pt x="3149472" y="0"/>
                  </a:lnTo>
                  <a:lnTo>
                    <a:pt x="3149472" y="508135"/>
                  </a:lnTo>
                  <a:lnTo>
                    <a:pt x="0" y="508135"/>
                  </a:lnTo>
                  <a:close/>
                </a:path>
              </a:pathLst>
            </a:custGeom>
            <a:solidFill>
              <a:srgbClr val="145DA0"/>
            </a:solidFill>
          </p:spPr>
        </p:sp>
        <p:sp>
          <p:nvSpPr>
            <p:cNvPr name="TextBox 4" id="4"/>
            <p:cNvSpPr txBox="true"/>
            <p:nvPr/>
          </p:nvSpPr>
          <p:spPr>
            <a:xfrm>
              <a:off x="0" y="-28575"/>
              <a:ext cx="3149472" cy="536710"/>
            </a:xfrm>
            <a:prstGeom prst="rect">
              <a:avLst/>
            </a:prstGeom>
          </p:spPr>
          <p:txBody>
            <a:bodyPr anchor="ctr" rtlCol="false" tIns="50800" lIns="50800" bIns="50800" rIns="50800"/>
            <a:lstStyle/>
            <a:p>
              <a:pPr algn="ctr">
                <a:lnSpc>
                  <a:spcPts val="2590"/>
                </a:lnSpc>
              </a:pPr>
            </a:p>
          </p:txBody>
        </p:sp>
      </p:grpSp>
      <p:grpSp>
        <p:nvGrpSpPr>
          <p:cNvPr name="Group 5" id="5"/>
          <p:cNvGrpSpPr>
            <a:grpSpLocks noChangeAspect="true"/>
          </p:cNvGrpSpPr>
          <p:nvPr/>
        </p:nvGrpSpPr>
        <p:grpSpPr>
          <a:xfrm rot="0">
            <a:off x="12538843" y="411495"/>
            <a:ext cx="5487000" cy="6560620"/>
            <a:chOff x="0" y="0"/>
            <a:chExt cx="8603361" cy="10286746"/>
          </a:xfrm>
        </p:grpSpPr>
        <p:sp>
          <p:nvSpPr>
            <p:cNvPr name="Freeform 6" id="6"/>
            <p:cNvSpPr/>
            <p:nvPr/>
          </p:nvSpPr>
          <p:spPr>
            <a:xfrm flipH="false" flipV="false" rot="0">
              <a:off x="-2794" y="-128"/>
              <a:ext cx="8606155" cy="10286874"/>
            </a:xfrm>
            <a:custGeom>
              <a:avLst/>
              <a:gdLst/>
              <a:ahLst/>
              <a:cxnLst/>
              <a:rect r="r" b="b" t="t" l="l"/>
              <a:pathLst>
                <a:path h="10286874" w="8606155">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2"/>
              <a:stretch>
                <a:fillRect l="0" t="-1809" r="0" b="-23721"/>
              </a:stretch>
            </a:blipFill>
          </p:spPr>
        </p:sp>
      </p:grpSp>
      <p:graphicFrame>
        <p:nvGraphicFramePr>
          <p:cNvPr name="Table 7" id="7"/>
          <p:cNvGraphicFramePr>
            <a:graphicFrameLocks noGrp="true"/>
          </p:cNvGraphicFramePr>
          <p:nvPr/>
        </p:nvGraphicFramePr>
        <p:xfrm>
          <a:off x="628046" y="3880379"/>
          <a:ext cx="11244046" cy="6153150"/>
        </p:xfrm>
        <a:graphic>
          <a:graphicData uri="http://schemas.openxmlformats.org/drawingml/2006/table">
            <a:tbl>
              <a:tblPr/>
              <a:tblGrid>
                <a:gridCol w="5342854"/>
                <a:gridCol w="5901192"/>
              </a:tblGrid>
              <a:tr h="1081988">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969062">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5525">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5525">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5525">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5525">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642"/>
                        </a:lnSpc>
                        <a:defRPr/>
                      </a:pP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
        <p:nvSpPr>
          <p:cNvPr name="TextBox 8" id="8"/>
          <p:cNvSpPr txBox="true"/>
          <p:nvPr/>
        </p:nvSpPr>
        <p:spPr>
          <a:xfrm rot="0">
            <a:off x="-1316623" y="318926"/>
            <a:ext cx="13971567" cy="1553781"/>
          </a:xfrm>
          <a:prstGeom prst="rect">
            <a:avLst/>
          </a:prstGeom>
        </p:spPr>
        <p:txBody>
          <a:bodyPr anchor="t" rtlCol="false" tIns="0" lIns="0" bIns="0" rIns="0">
            <a:spAutoFit/>
          </a:bodyPr>
          <a:lstStyle/>
          <a:p>
            <a:pPr algn="ctr">
              <a:lnSpc>
                <a:spcPts val="10172"/>
              </a:lnSpc>
            </a:pPr>
            <a:r>
              <a:rPr lang="en-US" sz="10172" spc="-406">
                <a:solidFill>
                  <a:srgbClr val="FFFFFF"/>
                </a:solidFill>
                <a:latin typeface="ITC Franklin Gothic LT"/>
              </a:rPr>
              <a:t>STUDENT DETAILS : </a:t>
            </a:r>
          </a:p>
        </p:txBody>
      </p:sp>
      <p:sp>
        <p:nvSpPr>
          <p:cNvPr name="TextBox 9" id="9"/>
          <p:cNvSpPr txBox="true"/>
          <p:nvPr/>
        </p:nvSpPr>
        <p:spPr>
          <a:xfrm rot="0">
            <a:off x="-204087" y="4127724"/>
            <a:ext cx="6850375" cy="577493"/>
          </a:xfrm>
          <a:prstGeom prst="rect">
            <a:avLst/>
          </a:prstGeom>
        </p:spPr>
        <p:txBody>
          <a:bodyPr anchor="t" rtlCol="false" tIns="0" lIns="0" bIns="0" rIns="0">
            <a:spAutoFit/>
          </a:bodyPr>
          <a:lstStyle/>
          <a:p>
            <a:pPr algn="ctr">
              <a:lnSpc>
                <a:spcPts val="4238"/>
              </a:lnSpc>
              <a:spcBef>
                <a:spcPct val="0"/>
              </a:spcBef>
            </a:pPr>
            <a:r>
              <a:rPr lang="en-US" sz="3071">
                <a:solidFill>
                  <a:srgbClr val="FFFFFF"/>
                </a:solidFill>
                <a:latin typeface="Times New Roman"/>
              </a:rPr>
              <a:t>Skills Build Email ID</a:t>
            </a:r>
          </a:p>
        </p:txBody>
      </p:sp>
      <p:sp>
        <p:nvSpPr>
          <p:cNvPr name="TextBox 10" id="10"/>
          <p:cNvSpPr txBox="true"/>
          <p:nvPr/>
        </p:nvSpPr>
        <p:spPr>
          <a:xfrm rot="0">
            <a:off x="6570722" y="5190992"/>
            <a:ext cx="4615458" cy="510058"/>
          </a:xfrm>
          <a:prstGeom prst="rect">
            <a:avLst/>
          </a:prstGeom>
        </p:spPr>
        <p:txBody>
          <a:bodyPr anchor="t" rtlCol="false" tIns="0" lIns="0" bIns="0" rIns="0">
            <a:spAutoFit/>
          </a:bodyPr>
          <a:lstStyle/>
          <a:p>
            <a:pPr algn="ctr">
              <a:lnSpc>
                <a:spcPts val="3709"/>
              </a:lnSpc>
              <a:spcBef>
                <a:spcPct val="0"/>
              </a:spcBef>
            </a:pPr>
            <a:r>
              <a:rPr lang="en-US" sz="2687">
                <a:solidFill>
                  <a:srgbClr val="FFFFFF"/>
                </a:solidFill>
                <a:latin typeface="Times New Roman"/>
              </a:rPr>
              <a:t>STU650bbc8c043701695267980</a:t>
            </a:r>
          </a:p>
        </p:txBody>
      </p:sp>
      <p:sp>
        <p:nvSpPr>
          <p:cNvPr name="TextBox 11" id="11"/>
          <p:cNvSpPr txBox="true"/>
          <p:nvPr/>
        </p:nvSpPr>
        <p:spPr>
          <a:xfrm rot="0">
            <a:off x="6530371" y="6007911"/>
            <a:ext cx="4893262" cy="913302"/>
          </a:xfrm>
          <a:prstGeom prst="rect">
            <a:avLst/>
          </a:prstGeom>
        </p:spPr>
        <p:txBody>
          <a:bodyPr anchor="t" rtlCol="false" tIns="0" lIns="0" bIns="0" rIns="0">
            <a:spAutoFit/>
          </a:bodyPr>
          <a:lstStyle/>
          <a:p>
            <a:pPr algn="ctr">
              <a:lnSpc>
                <a:spcPts val="3516"/>
              </a:lnSpc>
              <a:spcBef>
                <a:spcPct val="0"/>
              </a:spcBef>
            </a:pPr>
            <a:r>
              <a:rPr lang="en-US" sz="2548">
                <a:solidFill>
                  <a:srgbClr val="FFFFFF"/>
                </a:solidFill>
                <a:latin typeface="Times New Roman"/>
              </a:rPr>
              <a:t>Jawaharlal Nehru New College of Engineering</a:t>
            </a:r>
          </a:p>
        </p:txBody>
      </p:sp>
      <p:sp>
        <p:nvSpPr>
          <p:cNvPr name="TextBox 12" id="12"/>
          <p:cNvSpPr txBox="true"/>
          <p:nvPr/>
        </p:nvSpPr>
        <p:spPr>
          <a:xfrm rot="0">
            <a:off x="628046" y="5190992"/>
            <a:ext cx="5307701" cy="502114"/>
          </a:xfrm>
          <a:prstGeom prst="rect">
            <a:avLst/>
          </a:prstGeom>
        </p:spPr>
        <p:txBody>
          <a:bodyPr anchor="t" rtlCol="false" tIns="0" lIns="0" bIns="0" rIns="0">
            <a:spAutoFit/>
          </a:bodyPr>
          <a:lstStyle/>
          <a:p>
            <a:pPr algn="ctr">
              <a:lnSpc>
                <a:spcPts val="3613"/>
              </a:lnSpc>
              <a:spcBef>
                <a:spcPct val="0"/>
              </a:spcBef>
            </a:pPr>
            <a:r>
              <a:rPr lang="en-US" sz="2618">
                <a:solidFill>
                  <a:srgbClr val="FFFFFF"/>
                </a:solidFill>
                <a:latin typeface="Times New Roman"/>
              </a:rPr>
              <a:t>AICTE Registration Number</a:t>
            </a:r>
          </a:p>
        </p:txBody>
      </p:sp>
      <p:sp>
        <p:nvSpPr>
          <p:cNvPr name="TextBox 13" id="13"/>
          <p:cNvSpPr txBox="true"/>
          <p:nvPr/>
        </p:nvSpPr>
        <p:spPr>
          <a:xfrm rot="0">
            <a:off x="2139232" y="6041807"/>
            <a:ext cx="2285330" cy="560351"/>
          </a:xfrm>
          <a:prstGeom prst="rect">
            <a:avLst/>
          </a:prstGeom>
        </p:spPr>
        <p:txBody>
          <a:bodyPr anchor="t" rtlCol="false" tIns="0" lIns="0" bIns="0" rIns="0">
            <a:spAutoFit/>
          </a:bodyPr>
          <a:lstStyle/>
          <a:p>
            <a:pPr algn="ctr">
              <a:lnSpc>
                <a:spcPts val="4123"/>
              </a:lnSpc>
              <a:spcBef>
                <a:spcPct val="0"/>
              </a:spcBef>
            </a:pPr>
            <a:r>
              <a:rPr lang="en-US" sz="2987">
                <a:solidFill>
                  <a:srgbClr val="FFFFFF"/>
                </a:solidFill>
                <a:latin typeface="Times New Roman"/>
              </a:rPr>
              <a:t>College Name</a:t>
            </a:r>
          </a:p>
        </p:txBody>
      </p:sp>
      <p:sp>
        <p:nvSpPr>
          <p:cNvPr name="TextBox 14" id="14"/>
          <p:cNvSpPr txBox="true"/>
          <p:nvPr/>
        </p:nvSpPr>
        <p:spPr>
          <a:xfrm rot="0">
            <a:off x="7728195" y="8049412"/>
            <a:ext cx="2300511" cy="560351"/>
          </a:xfrm>
          <a:prstGeom prst="rect">
            <a:avLst/>
          </a:prstGeom>
        </p:spPr>
        <p:txBody>
          <a:bodyPr anchor="t" rtlCol="false" tIns="0" lIns="0" bIns="0" rIns="0">
            <a:spAutoFit/>
          </a:bodyPr>
          <a:lstStyle/>
          <a:p>
            <a:pPr algn="ctr">
              <a:lnSpc>
                <a:spcPts val="4123"/>
              </a:lnSpc>
              <a:spcBef>
                <a:spcPct val="0"/>
              </a:spcBef>
            </a:pPr>
            <a:r>
              <a:rPr lang="en-US" sz="2987">
                <a:solidFill>
                  <a:srgbClr val="FFFFFF"/>
                </a:solidFill>
                <a:latin typeface="Times New Roman"/>
              </a:rPr>
              <a:t>CyberSecurity</a:t>
            </a:r>
          </a:p>
        </p:txBody>
      </p:sp>
      <p:sp>
        <p:nvSpPr>
          <p:cNvPr name="TextBox 15" id="15"/>
          <p:cNvSpPr txBox="true"/>
          <p:nvPr/>
        </p:nvSpPr>
        <p:spPr>
          <a:xfrm rot="0">
            <a:off x="1826512" y="9163050"/>
            <a:ext cx="3231282" cy="483769"/>
          </a:xfrm>
          <a:prstGeom prst="rect">
            <a:avLst/>
          </a:prstGeom>
        </p:spPr>
        <p:txBody>
          <a:bodyPr anchor="t" rtlCol="false" tIns="0" lIns="0" bIns="0" rIns="0">
            <a:spAutoFit/>
          </a:bodyPr>
          <a:lstStyle/>
          <a:p>
            <a:pPr algn="ctr">
              <a:lnSpc>
                <a:spcPts val="3571"/>
              </a:lnSpc>
              <a:spcBef>
                <a:spcPct val="0"/>
              </a:spcBef>
            </a:pPr>
            <a:r>
              <a:rPr lang="en-US" sz="2587">
                <a:solidFill>
                  <a:srgbClr val="FFFFFF"/>
                </a:solidFill>
                <a:latin typeface="Times New Roman"/>
              </a:rPr>
              <a:t>Start Date &amp; End Date</a:t>
            </a:r>
          </a:p>
        </p:txBody>
      </p:sp>
      <p:sp>
        <p:nvSpPr>
          <p:cNvPr name="TextBox 16" id="16"/>
          <p:cNvSpPr txBox="true"/>
          <p:nvPr/>
        </p:nvSpPr>
        <p:spPr>
          <a:xfrm rot="0">
            <a:off x="7018359" y="9110472"/>
            <a:ext cx="3720182" cy="536348"/>
          </a:xfrm>
          <a:prstGeom prst="rect">
            <a:avLst/>
          </a:prstGeom>
        </p:spPr>
        <p:txBody>
          <a:bodyPr anchor="t" rtlCol="false" tIns="0" lIns="0" bIns="0" rIns="0">
            <a:spAutoFit/>
          </a:bodyPr>
          <a:lstStyle/>
          <a:p>
            <a:pPr algn="ctr">
              <a:lnSpc>
                <a:spcPts val="3847"/>
              </a:lnSpc>
              <a:spcBef>
                <a:spcPct val="0"/>
              </a:spcBef>
            </a:pPr>
            <a:r>
              <a:rPr lang="en-US" sz="2787">
                <a:solidFill>
                  <a:srgbClr val="FFFFFF"/>
                </a:solidFill>
                <a:latin typeface="Times New Roman"/>
              </a:rPr>
              <a:t>13/10/2023 to 26/11/2023</a:t>
            </a:r>
          </a:p>
        </p:txBody>
      </p:sp>
      <p:sp>
        <p:nvSpPr>
          <p:cNvPr name="TextBox 17" id="17"/>
          <p:cNvSpPr txBox="true"/>
          <p:nvPr/>
        </p:nvSpPr>
        <p:spPr>
          <a:xfrm rot="0">
            <a:off x="7084421" y="7047022"/>
            <a:ext cx="3785161" cy="895630"/>
          </a:xfrm>
          <a:prstGeom prst="rect">
            <a:avLst/>
          </a:prstGeom>
        </p:spPr>
        <p:txBody>
          <a:bodyPr anchor="t" rtlCol="false" tIns="0" lIns="0" bIns="0" rIns="0">
            <a:spAutoFit/>
          </a:bodyPr>
          <a:lstStyle/>
          <a:p>
            <a:pPr algn="ctr">
              <a:lnSpc>
                <a:spcPts val="3433"/>
              </a:lnSpc>
              <a:spcBef>
                <a:spcPct val="0"/>
              </a:spcBef>
            </a:pPr>
            <a:r>
              <a:rPr lang="en-US" sz="2487">
                <a:solidFill>
                  <a:srgbClr val="FFFFFF"/>
                </a:solidFill>
                <a:latin typeface="Times New Roman"/>
              </a:rPr>
              <a:t>Karnataka, Shivamogga, 577204</a:t>
            </a:r>
          </a:p>
        </p:txBody>
      </p:sp>
      <p:sp>
        <p:nvSpPr>
          <p:cNvPr name="TextBox 18" id="18"/>
          <p:cNvSpPr txBox="true"/>
          <p:nvPr/>
        </p:nvSpPr>
        <p:spPr>
          <a:xfrm rot="0">
            <a:off x="1914241" y="7078408"/>
            <a:ext cx="2613720" cy="577115"/>
          </a:xfrm>
          <a:prstGeom prst="rect">
            <a:avLst/>
          </a:prstGeom>
        </p:spPr>
        <p:txBody>
          <a:bodyPr anchor="t" rtlCol="false" tIns="0" lIns="0" bIns="0" rIns="0">
            <a:spAutoFit/>
          </a:bodyPr>
          <a:lstStyle/>
          <a:p>
            <a:pPr algn="ctr">
              <a:lnSpc>
                <a:spcPts val="4261"/>
              </a:lnSpc>
              <a:spcBef>
                <a:spcPct val="0"/>
              </a:spcBef>
            </a:pPr>
            <a:r>
              <a:rPr lang="en-US" sz="3087">
                <a:solidFill>
                  <a:srgbClr val="FFFFFF"/>
                </a:solidFill>
                <a:latin typeface="Times New Roman"/>
              </a:rPr>
              <a:t>State &amp; District</a:t>
            </a:r>
          </a:p>
        </p:txBody>
      </p:sp>
      <p:sp>
        <p:nvSpPr>
          <p:cNvPr name="TextBox 19" id="19"/>
          <p:cNvSpPr txBox="true"/>
          <p:nvPr/>
        </p:nvSpPr>
        <p:spPr>
          <a:xfrm rot="0">
            <a:off x="1730773" y="8049412"/>
            <a:ext cx="3102248" cy="560351"/>
          </a:xfrm>
          <a:prstGeom prst="rect">
            <a:avLst/>
          </a:prstGeom>
        </p:spPr>
        <p:txBody>
          <a:bodyPr anchor="t" rtlCol="false" tIns="0" lIns="0" bIns="0" rIns="0">
            <a:spAutoFit/>
          </a:bodyPr>
          <a:lstStyle/>
          <a:p>
            <a:pPr algn="ctr">
              <a:lnSpc>
                <a:spcPts val="4123"/>
              </a:lnSpc>
              <a:spcBef>
                <a:spcPct val="0"/>
              </a:spcBef>
            </a:pPr>
            <a:r>
              <a:rPr lang="en-US" sz="2987">
                <a:solidFill>
                  <a:srgbClr val="FFFFFF"/>
                </a:solidFill>
                <a:latin typeface="Times New Roman"/>
              </a:rPr>
              <a:t>Internship Domain</a:t>
            </a:r>
          </a:p>
        </p:txBody>
      </p:sp>
      <p:sp>
        <p:nvSpPr>
          <p:cNvPr name="TextBox 20" id="20"/>
          <p:cNvSpPr txBox="true"/>
          <p:nvPr/>
        </p:nvSpPr>
        <p:spPr>
          <a:xfrm rot="0">
            <a:off x="6250069" y="4203924"/>
            <a:ext cx="5256762" cy="425030"/>
          </a:xfrm>
          <a:prstGeom prst="rect">
            <a:avLst/>
          </a:prstGeom>
        </p:spPr>
        <p:txBody>
          <a:bodyPr anchor="t" rtlCol="false" tIns="0" lIns="0" bIns="0" rIns="0">
            <a:spAutoFit/>
          </a:bodyPr>
          <a:lstStyle/>
          <a:p>
            <a:pPr algn="ctr">
              <a:lnSpc>
                <a:spcPts val="3591"/>
              </a:lnSpc>
              <a:spcBef>
                <a:spcPct val="0"/>
              </a:spcBef>
            </a:pPr>
            <a:r>
              <a:rPr lang="en-US" sz="2602">
                <a:solidFill>
                  <a:srgbClr val="FFFFFF"/>
                </a:solidFill>
                <a:latin typeface="DM Sans"/>
              </a:rPr>
              <a:t>abhishekbadiger2003@gmail.com</a:t>
            </a:r>
          </a:p>
        </p:txBody>
      </p:sp>
      <p:sp>
        <p:nvSpPr>
          <p:cNvPr name="TextBox 21" id="21"/>
          <p:cNvSpPr txBox="true"/>
          <p:nvPr/>
        </p:nvSpPr>
        <p:spPr>
          <a:xfrm rot="0">
            <a:off x="2426687" y="1922617"/>
            <a:ext cx="10228257" cy="1360169"/>
          </a:xfrm>
          <a:prstGeom prst="rect">
            <a:avLst/>
          </a:prstGeom>
        </p:spPr>
        <p:txBody>
          <a:bodyPr anchor="t" rtlCol="false" tIns="0" lIns="0" bIns="0" rIns="0">
            <a:spAutoFit/>
          </a:bodyPr>
          <a:lstStyle/>
          <a:p>
            <a:pPr algn="ctr">
              <a:lnSpc>
                <a:spcPts val="11040"/>
              </a:lnSpc>
              <a:spcBef>
                <a:spcPct val="0"/>
              </a:spcBef>
            </a:pPr>
            <a:r>
              <a:rPr lang="en-US" sz="8000">
                <a:solidFill>
                  <a:srgbClr val="C1FF72"/>
                </a:solidFill>
                <a:latin typeface="DM Sans Bold"/>
              </a:rPr>
              <a:t>ABHISHEK BADIGER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872717" y="8397581"/>
            <a:ext cx="4337366" cy="4337366"/>
          </a:xfrm>
          <a:custGeom>
            <a:avLst/>
            <a:gdLst/>
            <a:ahLst/>
            <a:cxnLst/>
            <a:rect r="r" b="b" t="t" l="l"/>
            <a:pathLst>
              <a:path h="4337366" w="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345252" y="-2326679"/>
            <a:ext cx="4337366" cy="4337366"/>
          </a:xfrm>
          <a:custGeom>
            <a:avLst/>
            <a:gdLst/>
            <a:ahLst/>
            <a:cxnLst/>
            <a:rect r="r" b="b" t="t" l="l"/>
            <a:pathLst>
              <a:path h="4337366" w="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545418" y="527647"/>
            <a:ext cx="8168655" cy="2177415"/>
          </a:xfrm>
          <a:prstGeom prst="rect">
            <a:avLst/>
          </a:prstGeom>
        </p:spPr>
        <p:txBody>
          <a:bodyPr anchor="t" rtlCol="false" tIns="0" lIns="0" bIns="0" rIns="0">
            <a:spAutoFit/>
          </a:bodyPr>
          <a:lstStyle/>
          <a:p>
            <a:pPr algn="ctr">
              <a:lnSpc>
                <a:spcPts val="8280"/>
              </a:lnSpc>
            </a:pPr>
            <a:r>
              <a:rPr lang="en-US" sz="6000">
                <a:solidFill>
                  <a:srgbClr val="8C52FF"/>
                </a:solidFill>
                <a:latin typeface="Times New Roman Bold"/>
              </a:rPr>
              <a:t>Encrypt_image Function :</a:t>
            </a:r>
          </a:p>
          <a:p>
            <a:pPr algn="ctr">
              <a:lnSpc>
                <a:spcPts val="8280"/>
              </a:lnSpc>
              <a:spcBef>
                <a:spcPct val="0"/>
              </a:spcBef>
            </a:pPr>
          </a:p>
        </p:txBody>
      </p:sp>
      <p:sp>
        <p:nvSpPr>
          <p:cNvPr name="TextBox 5" id="5"/>
          <p:cNvSpPr txBox="true"/>
          <p:nvPr/>
        </p:nvSpPr>
        <p:spPr>
          <a:xfrm rot="0">
            <a:off x="0" y="2186006"/>
            <a:ext cx="17112112" cy="7368540"/>
          </a:xfrm>
          <a:prstGeom prst="rect">
            <a:avLst/>
          </a:prstGeom>
        </p:spPr>
        <p:txBody>
          <a:bodyPr anchor="t" rtlCol="false" tIns="0" lIns="0" bIns="0" rIns="0">
            <a:spAutoFit/>
          </a:bodyPr>
          <a:lstStyle/>
          <a:p>
            <a:pPr marL="755651" indent="-377825" lvl="1">
              <a:lnSpc>
                <a:spcPts val="4830"/>
              </a:lnSpc>
              <a:buFont typeface="Arial"/>
              <a:buChar char="•"/>
            </a:pPr>
            <a:r>
              <a:rPr lang="en-US" sz="3500">
                <a:solidFill>
                  <a:srgbClr val="FFFFFF"/>
                </a:solidFill>
                <a:latin typeface="Times New Roman"/>
              </a:rPr>
              <a:t>This function takes the path of an image, a secret message, and a password as inputs. It reads the image using OpenCV (cv2.imread), converts the secret message to binary, and appends a delimiter ('1111111111111110') to mark the end of the message</a:t>
            </a:r>
          </a:p>
          <a:p>
            <a:pPr>
              <a:lnSpc>
                <a:spcPts val="4830"/>
              </a:lnSpc>
            </a:pPr>
          </a:p>
          <a:p>
            <a:pPr marL="755651" indent="-377825" lvl="1">
              <a:lnSpc>
                <a:spcPts val="4830"/>
              </a:lnSpc>
              <a:buFont typeface="Arial"/>
              <a:buChar char="•"/>
            </a:pPr>
            <a:r>
              <a:rPr lang="en-US" sz="3500">
                <a:solidFill>
                  <a:srgbClr val="FFFFFF"/>
                </a:solidFill>
                <a:latin typeface="Times New Roman"/>
              </a:rPr>
              <a:t>It then iterates over each bit in the binary message and modifies the least significant bit (LSB) of each pixel in the image to carry the binary message. The variables n, m, and z keep track of the pixel position.</a:t>
            </a:r>
          </a:p>
          <a:p>
            <a:pPr algn="ctr">
              <a:lnSpc>
                <a:spcPts val="4830"/>
              </a:lnSpc>
            </a:pPr>
          </a:p>
          <a:p>
            <a:pPr algn="just" marL="755651" indent="-377825" lvl="1">
              <a:lnSpc>
                <a:spcPts val="4830"/>
              </a:lnSpc>
              <a:buFont typeface="Arial"/>
              <a:buChar char="•"/>
            </a:pPr>
            <a:r>
              <a:rPr lang="en-US" sz="3500">
                <a:solidFill>
                  <a:srgbClr val="FFFFFF"/>
                </a:solidFill>
                <a:latin typeface="Times New Roman"/>
              </a:rPr>
              <a:t>Finally, it saves the modified image with the encrypted message as "Encryptedmsg.png" and prints a success message. The os.system("start Encryptedmsg.png") line opens the encrypted image using the default image viewer.</a:t>
            </a:r>
          </a:p>
          <a:p>
            <a:pPr algn="ctr">
              <a:lnSpc>
                <a:spcPts val="4830"/>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583527" y="400347"/>
            <a:ext cx="8200653" cy="2177415"/>
          </a:xfrm>
          <a:prstGeom prst="rect">
            <a:avLst/>
          </a:prstGeom>
        </p:spPr>
        <p:txBody>
          <a:bodyPr anchor="t" rtlCol="false" tIns="0" lIns="0" bIns="0" rIns="0">
            <a:spAutoFit/>
          </a:bodyPr>
          <a:lstStyle/>
          <a:p>
            <a:pPr algn="ctr">
              <a:lnSpc>
                <a:spcPts val="8280"/>
              </a:lnSpc>
            </a:pPr>
            <a:r>
              <a:rPr lang="en-US" sz="6000">
                <a:solidFill>
                  <a:srgbClr val="8C52FF"/>
                </a:solidFill>
                <a:latin typeface="Times New Roman Bold"/>
              </a:rPr>
              <a:t>Decrypt_image Function :</a:t>
            </a:r>
          </a:p>
          <a:p>
            <a:pPr algn="ctr">
              <a:lnSpc>
                <a:spcPts val="8280"/>
              </a:lnSpc>
              <a:spcBef>
                <a:spcPct val="0"/>
              </a:spcBef>
            </a:pPr>
          </a:p>
        </p:txBody>
      </p:sp>
      <p:sp>
        <p:nvSpPr>
          <p:cNvPr name="TextBox 3" id="3"/>
          <p:cNvSpPr txBox="true"/>
          <p:nvPr/>
        </p:nvSpPr>
        <p:spPr>
          <a:xfrm rot="0">
            <a:off x="-219095" y="1699260"/>
            <a:ext cx="17068122" cy="8587740"/>
          </a:xfrm>
          <a:prstGeom prst="rect">
            <a:avLst/>
          </a:prstGeom>
        </p:spPr>
        <p:txBody>
          <a:bodyPr anchor="t" rtlCol="false" tIns="0" lIns="0" bIns="0" rIns="0">
            <a:spAutoFit/>
          </a:bodyPr>
          <a:lstStyle/>
          <a:p>
            <a:pPr marL="755651" indent="-377825" lvl="1">
              <a:lnSpc>
                <a:spcPts val="4830"/>
              </a:lnSpc>
              <a:buFont typeface="Arial"/>
              <a:buChar char="•"/>
            </a:pPr>
            <a:r>
              <a:rPr lang="en-US" sz="3500">
                <a:solidFill>
                  <a:srgbClr val="FFFFFF"/>
                </a:solidFill>
                <a:latin typeface="Times New Roman"/>
              </a:rPr>
              <a:t>This function takes the path of an encrypted image and a password as inputs. It reads the encrypted image using OpenCV.</a:t>
            </a:r>
          </a:p>
          <a:p>
            <a:pPr algn="l">
              <a:lnSpc>
                <a:spcPts val="4830"/>
              </a:lnSpc>
            </a:pPr>
          </a:p>
          <a:p>
            <a:pPr marL="755651" indent="-377825" lvl="1">
              <a:lnSpc>
                <a:spcPts val="4830"/>
              </a:lnSpc>
              <a:buFont typeface="Arial"/>
              <a:buChar char="•"/>
            </a:pPr>
            <a:r>
              <a:rPr lang="en-US" sz="3500">
                <a:solidFill>
                  <a:srgbClr val="FFFFFF"/>
                </a:solidFill>
                <a:latin typeface="Times New Roman"/>
              </a:rPr>
              <a:t>It then iterates over each pixel of the image, extracting the LSB of each color channel to reconstruct the binary message. The loop continues until it encounters the delimiter ('1111111111111110') that marks the end of the message.  </a:t>
            </a:r>
          </a:p>
          <a:p>
            <a:pPr algn="ctr">
              <a:lnSpc>
                <a:spcPts val="4830"/>
              </a:lnSpc>
            </a:pPr>
          </a:p>
          <a:p>
            <a:pPr marL="755651" indent="-377825" lvl="1">
              <a:lnSpc>
                <a:spcPts val="4830"/>
              </a:lnSpc>
              <a:buFont typeface="Arial"/>
              <a:buChar char="•"/>
            </a:pPr>
            <a:r>
              <a:rPr lang="en-US" sz="3500">
                <a:solidFill>
                  <a:srgbClr val="FFFFFF"/>
                </a:solidFill>
                <a:latin typeface="Times New Roman"/>
              </a:rPr>
              <a:t>After extracting the binary message, it removes the delimiter and converts the binary message to text using the binary_to_text function. The resulting decrypted message is printed.</a:t>
            </a:r>
          </a:p>
          <a:p>
            <a:pPr algn="ctr">
              <a:lnSpc>
                <a:spcPts val="4830"/>
              </a:lnSpc>
            </a:pPr>
          </a:p>
          <a:p>
            <a:pPr marL="755651" indent="-377825" lvl="1">
              <a:lnSpc>
                <a:spcPts val="4830"/>
              </a:lnSpc>
              <a:buFont typeface="Arial"/>
              <a:buChar char="•"/>
            </a:pPr>
            <a:r>
              <a:rPr lang="en-US" sz="3500">
                <a:solidFill>
                  <a:srgbClr val="FFFFFF"/>
                </a:solidFill>
                <a:latin typeface="Times New Roman"/>
              </a:rPr>
              <a:t>If the entered password does not match the provided password, it prints a message indicating that it's not a valid passcode.</a:t>
            </a:r>
          </a:p>
          <a:p>
            <a:pPr>
              <a:lnSpc>
                <a:spcPts val="4830"/>
              </a:lnSpc>
              <a:spcBef>
                <a:spcPct val="0"/>
              </a:spcBef>
            </a:pPr>
          </a:p>
        </p:txBody>
      </p:sp>
      <p:sp>
        <p:nvSpPr>
          <p:cNvPr name="Freeform 4" id="4"/>
          <p:cNvSpPr/>
          <p:nvPr/>
        </p:nvSpPr>
        <p:spPr>
          <a:xfrm flipH="false" flipV="false" rot="0">
            <a:off x="-219095" y="9709101"/>
            <a:ext cx="4210708" cy="803862"/>
          </a:xfrm>
          <a:custGeom>
            <a:avLst/>
            <a:gdLst/>
            <a:ahLst/>
            <a:cxnLst/>
            <a:rect r="r" b="b" t="t" l="l"/>
            <a:pathLst>
              <a:path h="803862" w="4210708">
                <a:moveTo>
                  <a:pt x="0" y="0"/>
                </a:moveTo>
                <a:lnTo>
                  <a:pt x="4210708" y="0"/>
                </a:lnTo>
                <a:lnTo>
                  <a:pt x="4210708" y="803862"/>
                </a:lnTo>
                <a:lnTo>
                  <a:pt x="0" y="803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4290937" y="55165"/>
            <a:ext cx="4210708" cy="803862"/>
          </a:xfrm>
          <a:custGeom>
            <a:avLst/>
            <a:gdLst/>
            <a:ahLst/>
            <a:cxnLst/>
            <a:rect r="r" b="b" t="t" l="l"/>
            <a:pathLst>
              <a:path h="803862" w="4210708">
                <a:moveTo>
                  <a:pt x="0" y="0"/>
                </a:moveTo>
                <a:lnTo>
                  <a:pt x="4210708" y="0"/>
                </a:lnTo>
                <a:lnTo>
                  <a:pt x="4210708" y="803863"/>
                </a:lnTo>
                <a:lnTo>
                  <a:pt x="0" y="80386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5957068" y="-2344263"/>
            <a:ext cx="4337366" cy="4337366"/>
          </a:xfrm>
          <a:custGeom>
            <a:avLst/>
            <a:gdLst/>
            <a:ahLst/>
            <a:cxnLst/>
            <a:rect r="r" b="b" t="t" l="l"/>
            <a:pathLst>
              <a:path h="4337366" w="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820008" y="8338125"/>
            <a:ext cx="4337366" cy="4337366"/>
          </a:xfrm>
          <a:custGeom>
            <a:avLst/>
            <a:gdLst/>
            <a:ahLst/>
            <a:cxnLst/>
            <a:rect r="r" b="b" t="t" l="l"/>
            <a:pathLst>
              <a:path h="4337366" w="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756822" y="612154"/>
            <a:ext cx="13589815" cy="4283323"/>
          </a:xfrm>
          <a:custGeom>
            <a:avLst/>
            <a:gdLst/>
            <a:ahLst/>
            <a:cxnLst/>
            <a:rect r="r" b="b" t="t" l="l"/>
            <a:pathLst>
              <a:path h="4283323" w="13589815">
                <a:moveTo>
                  <a:pt x="0" y="0"/>
                </a:moveTo>
                <a:lnTo>
                  <a:pt x="13589814" y="0"/>
                </a:lnTo>
                <a:lnTo>
                  <a:pt x="13589814" y="4283323"/>
                </a:lnTo>
                <a:lnTo>
                  <a:pt x="0" y="4283323"/>
                </a:lnTo>
                <a:lnTo>
                  <a:pt x="0" y="0"/>
                </a:lnTo>
                <a:close/>
              </a:path>
            </a:pathLst>
          </a:custGeom>
          <a:blipFill>
            <a:blip r:embed="rId4"/>
            <a:stretch>
              <a:fillRect l="0" t="0" r="0" b="0"/>
            </a:stretch>
          </a:blipFill>
        </p:spPr>
      </p:sp>
      <p:sp>
        <p:nvSpPr>
          <p:cNvPr name="Freeform 5" id="5"/>
          <p:cNvSpPr/>
          <p:nvPr/>
        </p:nvSpPr>
        <p:spPr>
          <a:xfrm flipH="false" flipV="false" rot="0">
            <a:off x="2385238" y="5153704"/>
            <a:ext cx="5716660" cy="3846369"/>
          </a:xfrm>
          <a:custGeom>
            <a:avLst/>
            <a:gdLst/>
            <a:ahLst/>
            <a:cxnLst/>
            <a:rect r="r" b="b" t="t" l="l"/>
            <a:pathLst>
              <a:path h="3846369" w="5716660">
                <a:moveTo>
                  <a:pt x="0" y="0"/>
                </a:moveTo>
                <a:lnTo>
                  <a:pt x="5716661" y="0"/>
                </a:lnTo>
                <a:lnTo>
                  <a:pt x="5716661" y="3846369"/>
                </a:lnTo>
                <a:lnTo>
                  <a:pt x="0" y="3846369"/>
                </a:lnTo>
                <a:lnTo>
                  <a:pt x="0" y="0"/>
                </a:lnTo>
                <a:close/>
              </a:path>
            </a:pathLst>
          </a:custGeom>
          <a:blipFill>
            <a:blip r:embed="rId5"/>
            <a:stretch>
              <a:fillRect l="0" t="0" r="-3075" b="-2181"/>
            </a:stretch>
          </a:blipFill>
        </p:spPr>
      </p:sp>
      <p:sp>
        <p:nvSpPr>
          <p:cNvPr name="Freeform 6" id="6"/>
          <p:cNvSpPr/>
          <p:nvPr/>
        </p:nvSpPr>
        <p:spPr>
          <a:xfrm flipH="false" flipV="false" rot="0">
            <a:off x="9579966" y="5153704"/>
            <a:ext cx="5766670" cy="3846369"/>
          </a:xfrm>
          <a:custGeom>
            <a:avLst/>
            <a:gdLst/>
            <a:ahLst/>
            <a:cxnLst/>
            <a:rect r="r" b="b" t="t" l="l"/>
            <a:pathLst>
              <a:path h="3846369" w="5766670">
                <a:moveTo>
                  <a:pt x="0" y="0"/>
                </a:moveTo>
                <a:lnTo>
                  <a:pt x="5766670" y="0"/>
                </a:lnTo>
                <a:lnTo>
                  <a:pt x="5766670" y="3846369"/>
                </a:lnTo>
                <a:lnTo>
                  <a:pt x="0" y="3846369"/>
                </a:lnTo>
                <a:lnTo>
                  <a:pt x="0" y="0"/>
                </a:lnTo>
                <a:close/>
              </a:path>
            </a:pathLst>
          </a:custGeom>
          <a:blipFill>
            <a:blip r:embed="rId6"/>
            <a:stretch>
              <a:fillRect l="0" t="0" r="0" b="0"/>
            </a:stretch>
          </a:blipFill>
        </p:spPr>
      </p:sp>
      <p:sp>
        <p:nvSpPr>
          <p:cNvPr name="TextBox 7" id="7"/>
          <p:cNvSpPr txBox="true"/>
          <p:nvPr/>
        </p:nvSpPr>
        <p:spPr>
          <a:xfrm rot="0">
            <a:off x="2602395" y="9142948"/>
            <a:ext cx="5282346" cy="1074701"/>
          </a:xfrm>
          <a:prstGeom prst="rect">
            <a:avLst/>
          </a:prstGeom>
        </p:spPr>
        <p:txBody>
          <a:bodyPr anchor="t" rtlCol="false" tIns="0" lIns="0" bIns="0" rIns="0">
            <a:spAutoFit/>
          </a:bodyPr>
          <a:lstStyle/>
          <a:p>
            <a:pPr algn="ctr">
              <a:lnSpc>
                <a:spcPts val="4123"/>
              </a:lnSpc>
              <a:spcBef>
                <a:spcPct val="0"/>
              </a:spcBef>
            </a:pPr>
            <a:r>
              <a:rPr lang="en-US" sz="2987">
                <a:solidFill>
                  <a:srgbClr val="FFFFFF"/>
                </a:solidFill>
                <a:latin typeface="Times New Roman"/>
              </a:rPr>
              <a:t>WhatsApp Image 2023-11-26 at 11.10.42 AM.jpeg</a:t>
            </a:r>
          </a:p>
        </p:txBody>
      </p:sp>
      <p:sp>
        <p:nvSpPr>
          <p:cNvPr name="TextBox 8" id="8"/>
          <p:cNvSpPr txBox="true"/>
          <p:nvPr/>
        </p:nvSpPr>
        <p:spPr>
          <a:xfrm rot="0">
            <a:off x="10998870" y="9142948"/>
            <a:ext cx="2928863" cy="560351"/>
          </a:xfrm>
          <a:prstGeom prst="rect">
            <a:avLst/>
          </a:prstGeom>
        </p:spPr>
        <p:txBody>
          <a:bodyPr anchor="t" rtlCol="false" tIns="0" lIns="0" bIns="0" rIns="0">
            <a:spAutoFit/>
          </a:bodyPr>
          <a:lstStyle/>
          <a:p>
            <a:pPr algn="ctr">
              <a:lnSpc>
                <a:spcPts val="4123"/>
              </a:lnSpc>
              <a:spcBef>
                <a:spcPct val="0"/>
              </a:spcBef>
            </a:pPr>
            <a:r>
              <a:rPr lang="en-US" sz="2987">
                <a:solidFill>
                  <a:srgbClr val="FFFFFF"/>
                </a:solidFill>
                <a:latin typeface="Times New Roman"/>
              </a:rPr>
              <a:t>Encryptedmsg.jpg</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0">
            <a:off x="13880785" y="0"/>
            <a:ext cx="10285272" cy="1028527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71C9"/>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3591"/>
                </a:lnSpc>
              </a:pPr>
            </a:p>
          </p:txBody>
        </p:sp>
      </p:grpSp>
      <p:sp>
        <p:nvSpPr>
          <p:cNvPr name="TextBox 5" id="5"/>
          <p:cNvSpPr txBox="true"/>
          <p:nvPr/>
        </p:nvSpPr>
        <p:spPr>
          <a:xfrm rot="0">
            <a:off x="5648479" y="1274687"/>
            <a:ext cx="5342730" cy="1583657"/>
          </a:xfrm>
          <a:prstGeom prst="rect">
            <a:avLst/>
          </a:prstGeom>
        </p:spPr>
        <p:txBody>
          <a:bodyPr anchor="t" rtlCol="false" tIns="0" lIns="0" bIns="0" rIns="0">
            <a:spAutoFit/>
          </a:bodyPr>
          <a:lstStyle/>
          <a:p>
            <a:pPr algn="ctr">
              <a:lnSpc>
                <a:spcPts val="11733"/>
              </a:lnSpc>
              <a:spcBef>
                <a:spcPct val="0"/>
              </a:spcBef>
            </a:pPr>
            <a:r>
              <a:rPr lang="en-US" sz="8502">
                <a:solidFill>
                  <a:srgbClr val="FFFFFF"/>
                </a:solidFill>
                <a:latin typeface="Times New Roman"/>
              </a:rPr>
              <a:t>Thank You</a:t>
            </a:r>
          </a:p>
        </p:txBody>
      </p:sp>
      <p:sp>
        <p:nvSpPr>
          <p:cNvPr name="TextBox 6" id="6"/>
          <p:cNvSpPr txBox="true"/>
          <p:nvPr/>
        </p:nvSpPr>
        <p:spPr>
          <a:xfrm rot="0">
            <a:off x="1364441" y="4584386"/>
            <a:ext cx="1888725" cy="1150448"/>
          </a:xfrm>
          <a:prstGeom prst="rect">
            <a:avLst/>
          </a:prstGeom>
        </p:spPr>
        <p:txBody>
          <a:bodyPr anchor="t" rtlCol="false" tIns="0" lIns="0" bIns="0" rIns="0">
            <a:spAutoFit/>
          </a:bodyPr>
          <a:lstStyle/>
          <a:p>
            <a:pPr algn="ctr">
              <a:lnSpc>
                <a:spcPts val="8521"/>
              </a:lnSpc>
              <a:spcBef>
                <a:spcPct val="0"/>
              </a:spcBef>
            </a:pPr>
            <a:r>
              <a:rPr lang="en-US" sz="6174">
                <a:solidFill>
                  <a:srgbClr val="FFFFFF"/>
                </a:solidFill>
                <a:latin typeface="Times New Roman"/>
              </a:rPr>
              <a:t>Link:</a:t>
            </a:r>
          </a:p>
        </p:txBody>
      </p:sp>
      <p:sp>
        <p:nvSpPr>
          <p:cNvPr name="TextBox 7" id="7"/>
          <p:cNvSpPr txBox="true"/>
          <p:nvPr/>
        </p:nvSpPr>
        <p:spPr>
          <a:xfrm rot="0">
            <a:off x="3491940" y="4897514"/>
            <a:ext cx="9011877" cy="628967"/>
          </a:xfrm>
          <a:prstGeom prst="rect">
            <a:avLst/>
          </a:prstGeom>
        </p:spPr>
        <p:txBody>
          <a:bodyPr anchor="t" rtlCol="false" tIns="0" lIns="0" bIns="0" rIns="0">
            <a:spAutoFit/>
          </a:bodyPr>
          <a:lstStyle/>
          <a:p>
            <a:pPr algn="ctr">
              <a:lnSpc>
                <a:spcPts val="4633"/>
              </a:lnSpc>
              <a:spcBef>
                <a:spcPct val="0"/>
              </a:spcBef>
            </a:pPr>
            <a:r>
              <a:rPr lang="en-US" sz="3357">
                <a:solidFill>
                  <a:srgbClr val="FFFFFF"/>
                </a:solidFill>
                <a:latin typeface="Times New Roman"/>
              </a:rPr>
              <a:t>https://github.com/4JN21AI001/cyber-security.git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7631327" y="597505"/>
            <a:ext cx="9077445" cy="9077445"/>
          </a:xfrm>
          <a:custGeom>
            <a:avLst/>
            <a:gdLst/>
            <a:ahLst/>
            <a:cxnLst/>
            <a:rect r="r" b="b" t="t" l="l"/>
            <a:pathLst>
              <a:path h="9077445" w="9077445">
                <a:moveTo>
                  <a:pt x="0" y="0"/>
                </a:moveTo>
                <a:lnTo>
                  <a:pt x="9077444" y="0"/>
                </a:lnTo>
                <a:lnTo>
                  <a:pt x="9077444" y="9077445"/>
                </a:lnTo>
                <a:lnTo>
                  <a:pt x="0" y="90774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038771" y="1922887"/>
            <a:ext cx="5014572" cy="4023353"/>
          </a:xfrm>
          <a:custGeom>
            <a:avLst/>
            <a:gdLst/>
            <a:ahLst/>
            <a:cxnLst/>
            <a:rect r="r" b="b" t="t" l="l"/>
            <a:pathLst>
              <a:path h="4023353" w="5014572">
                <a:moveTo>
                  <a:pt x="0" y="0"/>
                </a:moveTo>
                <a:lnTo>
                  <a:pt x="5014572" y="0"/>
                </a:lnTo>
                <a:lnTo>
                  <a:pt x="5014572" y="4023353"/>
                </a:lnTo>
                <a:lnTo>
                  <a:pt x="0" y="4023353"/>
                </a:lnTo>
                <a:lnTo>
                  <a:pt x="0" y="0"/>
                </a:lnTo>
                <a:close/>
              </a:path>
            </a:pathLst>
          </a:custGeom>
          <a:blipFill>
            <a:blip r:embed="rId4"/>
            <a:stretch>
              <a:fillRect l="-6977" t="0" r="0" b="0"/>
            </a:stretch>
          </a:blipFill>
        </p:spPr>
      </p:sp>
      <p:sp>
        <p:nvSpPr>
          <p:cNvPr name="TextBox 4" id="4"/>
          <p:cNvSpPr txBox="true"/>
          <p:nvPr/>
        </p:nvSpPr>
        <p:spPr>
          <a:xfrm rot="0">
            <a:off x="1620064" y="587980"/>
            <a:ext cx="10248230" cy="3676650"/>
          </a:xfrm>
          <a:prstGeom prst="rect">
            <a:avLst/>
          </a:prstGeom>
        </p:spPr>
        <p:txBody>
          <a:bodyPr anchor="t" rtlCol="false" tIns="0" lIns="0" bIns="0" rIns="0">
            <a:spAutoFit/>
          </a:bodyPr>
          <a:lstStyle/>
          <a:p>
            <a:pPr algn="ctr">
              <a:lnSpc>
                <a:spcPts val="9600"/>
              </a:lnSpc>
            </a:pPr>
            <a:r>
              <a:rPr lang="en-US" sz="8000">
                <a:solidFill>
                  <a:srgbClr val="8C52FF"/>
                </a:solidFill>
                <a:latin typeface="Now Bold"/>
              </a:rPr>
              <a:t>STEGANOGRAPHY</a:t>
            </a:r>
          </a:p>
          <a:p>
            <a:pPr algn="ctr">
              <a:lnSpc>
                <a:spcPts val="9600"/>
              </a:lnSpc>
            </a:pPr>
          </a:p>
          <a:p>
            <a:pPr algn="ctr" marL="0" indent="0" lvl="0">
              <a:lnSpc>
                <a:spcPts val="9600"/>
              </a:lnSpc>
              <a:spcBef>
                <a:spcPct val="0"/>
              </a:spcBef>
            </a:pPr>
          </a:p>
        </p:txBody>
      </p:sp>
      <p:sp>
        <p:nvSpPr>
          <p:cNvPr name="TextBox 5" id="5"/>
          <p:cNvSpPr txBox="true"/>
          <p:nvPr/>
        </p:nvSpPr>
        <p:spPr>
          <a:xfrm rot="0">
            <a:off x="1184211" y="2278668"/>
            <a:ext cx="11504661" cy="4121353"/>
          </a:xfrm>
          <a:prstGeom prst="rect">
            <a:avLst/>
          </a:prstGeom>
        </p:spPr>
        <p:txBody>
          <a:bodyPr anchor="t" rtlCol="false" tIns="0" lIns="0" bIns="0" rIns="0">
            <a:spAutoFit/>
          </a:bodyPr>
          <a:lstStyle/>
          <a:p>
            <a:pPr algn="just" marL="837691" indent="-418846" lvl="1">
              <a:lnSpc>
                <a:spcPts val="5354"/>
              </a:lnSpc>
              <a:buFont typeface="Arial"/>
              <a:buChar char="•"/>
            </a:pPr>
            <a:r>
              <a:rPr lang="en-US" sz="3879">
                <a:solidFill>
                  <a:srgbClr val="FFFFFF"/>
                </a:solidFill>
                <a:latin typeface="Times New Roman"/>
              </a:rPr>
              <a:t>Steganography is the art and science of hiding information within another message or object, so that it is not noticeable by human inspection. It can be used to conceal text, images, videos, audio, or any other digital content. </a:t>
            </a:r>
          </a:p>
          <a:p>
            <a:pPr algn="just">
              <a:lnSpc>
                <a:spcPts val="5354"/>
              </a:lnSpc>
              <a:spcBef>
                <a:spcPct val="0"/>
              </a:spcBef>
            </a:pPr>
          </a:p>
        </p:txBody>
      </p:sp>
      <p:sp>
        <p:nvSpPr>
          <p:cNvPr name="TextBox 6" id="6"/>
          <p:cNvSpPr txBox="true"/>
          <p:nvPr/>
        </p:nvSpPr>
        <p:spPr>
          <a:xfrm rot="0">
            <a:off x="1184211" y="5793840"/>
            <a:ext cx="13992833" cy="2768803"/>
          </a:xfrm>
          <a:prstGeom prst="rect">
            <a:avLst/>
          </a:prstGeom>
        </p:spPr>
        <p:txBody>
          <a:bodyPr anchor="t" rtlCol="false" tIns="0" lIns="0" bIns="0" rIns="0">
            <a:spAutoFit/>
          </a:bodyPr>
          <a:lstStyle/>
          <a:p>
            <a:pPr algn="just" marL="837691" indent="-418846" lvl="1">
              <a:lnSpc>
                <a:spcPts val="5354"/>
              </a:lnSpc>
              <a:buFont typeface="Arial"/>
              <a:buChar char="•"/>
            </a:pPr>
            <a:r>
              <a:rPr lang="en-US" sz="3879">
                <a:solidFill>
                  <a:srgbClr val="FFFFFF"/>
                </a:solidFill>
                <a:latin typeface="Times New Roman"/>
              </a:rPr>
              <a:t>Today, steganography is mainly used in digital contexts, where data can be embedded inside other files, such as images, documents, or programs.</a:t>
            </a:r>
          </a:p>
          <a:p>
            <a:pPr algn="just">
              <a:lnSpc>
                <a:spcPts val="5354"/>
              </a:lnSpc>
              <a:spcBef>
                <a:spcPct val="0"/>
              </a:spcBef>
            </a:pPr>
          </a:p>
        </p:txBody>
      </p:sp>
      <p:sp>
        <p:nvSpPr>
          <p:cNvPr name="TextBox 7" id="7"/>
          <p:cNvSpPr txBox="true"/>
          <p:nvPr/>
        </p:nvSpPr>
        <p:spPr>
          <a:xfrm rot="0">
            <a:off x="1184211" y="7875347"/>
            <a:ext cx="13259275" cy="2092528"/>
          </a:xfrm>
          <a:prstGeom prst="rect">
            <a:avLst/>
          </a:prstGeom>
        </p:spPr>
        <p:txBody>
          <a:bodyPr anchor="t" rtlCol="false" tIns="0" lIns="0" bIns="0" rIns="0">
            <a:spAutoFit/>
          </a:bodyPr>
          <a:lstStyle/>
          <a:p>
            <a:pPr algn="just" marL="837691" indent="-418846" lvl="1">
              <a:lnSpc>
                <a:spcPts val="5354"/>
              </a:lnSpc>
              <a:buFont typeface="Arial"/>
              <a:buChar char="•"/>
            </a:pPr>
            <a:r>
              <a:rPr lang="en-US" sz="3879">
                <a:solidFill>
                  <a:srgbClr val="FFFFFF"/>
                </a:solidFill>
                <a:latin typeface="Times New Roman"/>
              </a:rPr>
              <a:t>Steganography can be combined with encryption to enhance the security of the hidden data.</a:t>
            </a:r>
          </a:p>
          <a:p>
            <a:pPr algn="just">
              <a:lnSpc>
                <a:spcPts val="5354"/>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7768443" y="2433321"/>
            <a:ext cx="2745282" cy="628474"/>
          </a:xfrm>
          <a:prstGeom prst="rect">
            <a:avLst/>
          </a:prstGeom>
        </p:spPr>
        <p:txBody>
          <a:bodyPr anchor="t" rtlCol="false" tIns="0" lIns="0" bIns="0" rIns="0">
            <a:spAutoFit/>
          </a:bodyPr>
          <a:lstStyle/>
          <a:p>
            <a:pPr algn="ctr" marL="0" indent="0" lvl="0">
              <a:lnSpc>
                <a:spcPts val="5185"/>
              </a:lnSpc>
              <a:spcBef>
                <a:spcPct val="0"/>
              </a:spcBef>
            </a:pPr>
            <a:r>
              <a:rPr lang="en-US" sz="3757">
                <a:solidFill>
                  <a:srgbClr val="051D40"/>
                </a:solidFill>
                <a:latin typeface="DM Sans Bold"/>
              </a:rPr>
              <a:t>January</a:t>
            </a:r>
          </a:p>
        </p:txBody>
      </p:sp>
      <p:sp>
        <p:nvSpPr>
          <p:cNvPr name="TextBox 3" id="3"/>
          <p:cNvSpPr txBox="true"/>
          <p:nvPr/>
        </p:nvSpPr>
        <p:spPr>
          <a:xfrm rot="0">
            <a:off x="8432849" y="7170333"/>
            <a:ext cx="2745282" cy="628474"/>
          </a:xfrm>
          <a:prstGeom prst="rect">
            <a:avLst/>
          </a:prstGeom>
        </p:spPr>
        <p:txBody>
          <a:bodyPr anchor="t" rtlCol="false" tIns="0" lIns="0" bIns="0" rIns="0">
            <a:spAutoFit/>
          </a:bodyPr>
          <a:lstStyle/>
          <a:p>
            <a:pPr algn="ctr" marL="0" indent="0" lvl="0">
              <a:lnSpc>
                <a:spcPts val="5185"/>
              </a:lnSpc>
              <a:spcBef>
                <a:spcPct val="0"/>
              </a:spcBef>
            </a:pPr>
            <a:r>
              <a:rPr lang="en-US" sz="3757">
                <a:solidFill>
                  <a:srgbClr val="051D40"/>
                </a:solidFill>
                <a:latin typeface="DM Sans Bold"/>
              </a:rPr>
              <a:t>May</a:t>
            </a:r>
          </a:p>
        </p:txBody>
      </p:sp>
      <p:sp>
        <p:nvSpPr>
          <p:cNvPr name="Freeform 4" id="4"/>
          <p:cNvSpPr/>
          <p:nvPr/>
        </p:nvSpPr>
        <p:spPr>
          <a:xfrm flipH="false" flipV="false" rot="0">
            <a:off x="-2519628" y="7227483"/>
            <a:ext cx="7086596" cy="7086596"/>
          </a:xfrm>
          <a:custGeom>
            <a:avLst/>
            <a:gdLst/>
            <a:ahLst/>
            <a:cxnLst/>
            <a:rect r="r" b="b" t="t" l="l"/>
            <a:pathLst>
              <a:path h="7086596" w="7086596">
                <a:moveTo>
                  <a:pt x="0" y="0"/>
                </a:moveTo>
                <a:lnTo>
                  <a:pt x="7086596" y="0"/>
                </a:lnTo>
                <a:lnTo>
                  <a:pt x="7086596" y="7086596"/>
                </a:lnTo>
                <a:lnTo>
                  <a:pt x="0" y="70865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10436461">
            <a:off x="14152110" y="-4118246"/>
            <a:ext cx="6566182" cy="6566182"/>
          </a:xfrm>
          <a:custGeom>
            <a:avLst/>
            <a:gdLst/>
            <a:ahLst/>
            <a:cxnLst/>
            <a:rect r="r" b="b" t="t" l="l"/>
            <a:pathLst>
              <a:path h="6566182" w="6566182">
                <a:moveTo>
                  <a:pt x="0" y="0"/>
                </a:moveTo>
                <a:lnTo>
                  <a:pt x="6566182" y="0"/>
                </a:lnTo>
                <a:lnTo>
                  <a:pt x="6566182" y="6566183"/>
                </a:lnTo>
                <a:lnTo>
                  <a:pt x="0" y="65661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672103" y="2338071"/>
            <a:ext cx="16943794" cy="6150133"/>
          </a:xfrm>
          <a:prstGeom prst="rect">
            <a:avLst/>
          </a:prstGeom>
        </p:spPr>
        <p:txBody>
          <a:bodyPr anchor="t" rtlCol="false" tIns="0" lIns="0" bIns="0" rIns="0">
            <a:spAutoFit/>
          </a:bodyPr>
          <a:lstStyle/>
          <a:p>
            <a:pPr marL="838117" indent="-419059" lvl="1">
              <a:lnSpc>
                <a:spcPts val="5357"/>
              </a:lnSpc>
              <a:buFont typeface="Arial"/>
              <a:buChar char="•"/>
            </a:pPr>
            <a:r>
              <a:rPr lang="en-US" sz="3881">
                <a:solidFill>
                  <a:srgbClr val="FFFFFF"/>
                </a:solidFill>
                <a:latin typeface="Times New Roman"/>
              </a:rPr>
              <a:t> </a:t>
            </a:r>
            <a:r>
              <a:rPr lang="en-US" sz="3881">
                <a:solidFill>
                  <a:srgbClr val="FFFFFF"/>
                </a:solidFill>
                <a:latin typeface="Times New Roman"/>
              </a:rPr>
              <a:t>The project agenda focused on steganography, mainly hiding one text message inside an image.</a:t>
            </a:r>
          </a:p>
          <a:p>
            <a:pPr marL="838117" indent="-419059" lvl="1">
              <a:lnSpc>
                <a:spcPts val="5357"/>
              </a:lnSpc>
              <a:buFont typeface="Arial"/>
              <a:buChar char="•"/>
            </a:pPr>
            <a:r>
              <a:rPr lang="en-US" sz="3881">
                <a:solidFill>
                  <a:srgbClr val="FFFFFF"/>
                </a:solidFill>
                <a:latin typeface="Times New Roman"/>
              </a:rPr>
              <a:t> Practical implementation using various steganography techniques will gives their effectiveness in creating non-differentiable composite images.</a:t>
            </a:r>
          </a:p>
          <a:p>
            <a:pPr marL="838117" indent="-419059" lvl="1">
              <a:lnSpc>
                <a:spcPts val="5357"/>
              </a:lnSpc>
              <a:buFont typeface="Arial"/>
              <a:buChar char="•"/>
            </a:pPr>
            <a:r>
              <a:rPr lang="en-US" sz="3881">
                <a:solidFill>
                  <a:srgbClr val="FFFFFF"/>
                </a:solidFill>
                <a:latin typeface="Times New Roman"/>
              </a:rPr>
              <a:t> The project aims to identify real-world applications in data security and covert communication. </a:t>
            </a:r>
          </a:p>
          <a:p>
            <a:pPr marL="838117" indent="-419059" lvl="1">
              <a:lnSpc>
                <a:spcPts val="5357"/>
              </a:lnSpc>
              <a:buFont typeface="Arial"/>
              <a:buChar char="•"/>
            </a:pPr>
            <a:r>
              <a:rPr lang="en-US" sz="3881">
                <a:solidFill>
                  <a:srgbClr val="FFFFFF"/>
                </a:solidFill>
                <a:latin typeface="Times New Roman"/>
              </a:rPr>
              <a:t> Striking a balance between theory and practice, the agenda explains comprehensive exploration of steganography's capabilities within a concise framework.</a:t>
            </a:r>
          </a:p>
        </p:txBody>
      </p:sp>
      <p:sp>
        <p:nvSpPr>
          <p:cNvPr name="TextBox 7" id="7"/>
          <p:cNvSpPr txBox="true"/>
          <p:nvPr/>
        </p:nvSpPr>
        <p:spPr>
          <a:xfrm rot="0">
            <a:off x="552554" y="343436"/>
            <a:ext cx="5081970" cy="1360169"/>
          </a:xfrm>
          <a:prstGeom prst="rect">
            <a:avLst/>
          </a:prstGeom>
        </p:spPr>
        <p:txBody>
          <a:bodyPr anchor="t" rtlCol="false" tIns="0" lIns="0" bIns="0" rIns="0">
            <a:spAutoFit/>
          </a:bodyPr>
          <a:lstStyle/>
          <a:p>
            <a:pPr algn="ctr">
              <a:lnSpc>
                <a:spcPts val="11040"/>
              </a:lnSpc>
              <a:spcBef>
                <a:spcPct val="0"/>
              </a:spcBef>
            </a:pPr>
            <a:r>
              <a:rPr lang="en-US" sz="8000">
                <a:solidFill>
                  <a:srgbClr val="8C52FF"/>
                </a:solidFill>
                <a:latin typeface="DM Sans Bold"/>
              </a:rPr>
              <a:t>AGENDA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621057" y="96047"/>
            <a:ext cx="10924952" cy="4312919"/>
          </a:xfrm>
          <a:prstGeom prst="rect">
            <a:avLst/>
          </a:prstGeom>
        </p:spPr>
        <p:txBody>
          <a:bodyPr anchor="t" rtlCol="false" tIns="0" lIns="0" bIns="0" rIns="0">
            <a:spAutoFit/>
          </a:bodyPr>
          <a:lstStyle/>
          <a:p>
            <a:pPr algn="ctr">
              <a:lnSpc>
                <a:spcPts val="11040"/>
              </a:lnSpc>
            </a:pPr>
            <a:r>
              <a:rPr lang="en-US" sz="8000">
                <a:solidFill>
                  <a:srgbClr val="8C52FF"/>
                </a:solidFill>
                <a:latin typeface="Times New Roman Bold"/>
              </a:rPr>
              <a:t>PROJECT OVERVIEW</a:t>
            </a:r>
          </a:p>
          <a:p>
            <a:pPr algn="ctr">
              <a:lnSpc>
                <a:spcPts val="11040"/>
              </a:lnSpc>
            </a:pPr>
          </a:p>
          <a:p>
            <a:pPr algn="ctr">
              <a:lnSpc>
                <a:spcPts val="11040"/>
              </a:lnSpc>
              <a:spcBef>
                <a:spcPct val="0"/>
              </a:spcBef>
            </a:pPr>
          </a:p>
        </p:txBody>
      </p:sp>
      <p:sp>
        <p:nvSpPr>
          <p:cNvPr name="TextBox 3" id="3"/>
          <p:cNvSpPr txBox="true"/>
          <p:nvPr/>
        </p:nvSpPr>
        <p:spPr>
          <a:xfrm rot="0">
            <a:off x="-223309" y="1636910"/>
            <a:ext cx="18004346" cy="3757651"/>
          </a:xfrm>
          <a:prstGeom prst="rect">
            <a:avLst/>
          </a:prstGeom>
        </p:spPr>
        <p:txBody>
          <a:bodyPr anchor="t" rtlCol="false" tIns="0" lIns="0" bIns="0" rIns="0">
            <a:spAutoFit/>
          </a:bodyPr>
          <a:lstStyle/>
          <a:p>
            <a:pPr algn="ctr">
              <a:lnSpc>
                <a:spcPts val="4885"/>
              </a:lnSpc>
            </a:pPr>
          </a:p>
          <a:p>
            <a:pPr algn="just" marL="764286" indent="-382143" lvl="1">
              <a:lnSpc>
                <a:spcPts val="4885"/>
              </a:lnSpc>
              <a:buFont typeface="Arial"/>
              <a:buChar char="•"/>
            </a:pPr>
            <a:r>
              <a:rPr lang="en-US" sz="3540">
                <a:solidFill>
                  <a:srgbClr val="FFFFFF"/>
                </a:solidFill>
                <a:latin typeface="Times New Roman"/>
              </a:rPr>
              <a:t>The "Steganography Hub" project aims to provide a secure and discreet platform for encoding and decoding messages within images. Leveraging Django as the web framework, users can seamlessly upload images, encode messages within them, and share them without raising suspicion.</a:t>
            </a:r>
          </a:p>
          <a:p>
            <a:pPr algn="just">
              <a:lnSpc>
                <a:spcPts val="4885"/>
              </a:lnSpc>
              <a:spcBef>
                <a:spcPct val="0"/>
              </a:spcBef>
            </a:pPr>
          </a:p>
        </p:txBody>
      </p:sp>
      <p:sp>
        <p:nvSpPr>
          <p:cNvPr name="TextBox 4" id="4"/>
          <p:cNvSpPr txBox="true"/>
          <p:nvPr/>
        </p:nvSpPr>
        <p:spPr>
          <a:xfrm rot="0">
            <a:off x="558024" y="1330388"/>
            <a:ext cx="3036391" cy="849630"/>
          </a:xfrm>
          <a:prstGeom prst="rect">
            <a:avLst/>
          </a:prstGeom>
        </p:spPr>
        <p:txBody>
          <a:bodyPr anchor="t" rtlCol="false" tIns="0" lIns="0" bIns="0" rIns="0">
            <a:spAutoFit/>
          </a:bodyPr>
          <a:lstStyle/>
          <a:p>
            <a:pPr algn="ctr">
              <a:lnSpc>
                <a:spcPts val="6209"/>
              </a:lnSpc>
              <a:spcBef>
                <a:spcPct val="0"/>
              </a:spcBef>
            </a:pPr>
            <a:r>
              <a:rPr lang="en-US" sz="4500">
                <a:solidFill>
                  <a:srgbClr val="FFFFFF"/>
                </a:solidFill>
                <a:latin typeface="Times New Roman Bold"/>
              </a:rPr>
              <a:t>Description :</a:t>
            </a:r>
          </a:p>
        </p:txBody>
      </p:sp>
      <p:sp>
        <p:nvSpPr>
          <p:cNvPr name="TextBox 5" id="5"/>
          <p:cNvSpPr txBox="true"/>
          <p:nvPr/>
        </p:nvSpPr>
        <p:spPr>
          <a:xfrm rot="0">
            <a:off x="-354009" y="4635214"/>
            <a:ext cx="3335238" cy="849630"/>
          </a:xfrm>
          <a:prstGeom prst="rect">
            <a:avLst/>
          </a:prstGeom>
        </p:spPr>
        <p:txBody>
          <a:bodyPr anchor="t" rtlCol="false" tIns="0" lIns="0" bIns="0" rIns="0">
            <a:spAutoFit/>
          </a:bodyPr>
          <a:lstStyle/>
          <a:p>
            <a:pPr algn="ctr">
              <a:lnSpc>
                <a:spcPts val="6209"/>
              </a:lnSpc>
              <a:spcBef>
                <a:spcPct val="0"/>
              </a:spcBef>
            </a:pPr>
            <a:r>
              <a:rPr lang="en-US" sz="4500">
                <a:solidFill>
                  <a:srgbClr val="FFFFFF"/>
                </a:solidFill>
                <a:latin typeface="Times New Roman Bold"/>
              </a:rPr>
              <a:t>Scope:</a:t>
            </a:r>
          </a:p>
        </p:txBody>
      </p:sp>
      <p:sp>
        <p:nvSpPr>
          <p:cNvPr name="TextBox 6" id="6"/>
          <p:cNvSpPr txBox="true"/>
          <p:nvPr/>
        </p:nvSpPr>
        <p:spPr>
          <a:xfrm rot="0">
            <a:off x="-223309" y="5529664"/>
            <a:ext cx="17751147" cy="3102803"/>
          </a:xfrm>
          <a:prstGeom prst="rect">
            <a:avLst/>
          </a:prstGeom>
        </p:spPr>
        <p:txBody>
          <a:bodyPr anchor="t" rtlCol="false" tIns="0" lIns="0" bIns="0" rIns="0">
            <a:spAutoFit/>
          </a:bodyPr>
          <a:lstStyle/>
          <a:p>
            <a:pPr algn="just" marL="763932" indent="-381966" lvl="1">
              <a:lnSpc>
                <a:spcPts val="4882"/>
              </a:lnSpc>
              <a:buFont typeface="Arial"/>
              <a:buChar char="•"/>
            </a:pPr>
            <a:r>
              <a:rPr lang="en-US" sz="3538">
                <a:solidFill>
                  <a:srgbClr val="FFFFFF"/>
                </a:solidFill>
                <a:latin typeface="Times New Roman"/>
              </a:rPr>
              <a:t>The scope of the project extends beyond conventional steganography applications, emphasizing user privacy and data security. It incorporates best practices in web development to offer a seamless and reliable experience for users seeking a discreet means of communication.</a:t>
            </a:r>
          </a:p>
          <a:p>
            <a:pPr algn="just">
              <a:lnSpc>
                <a:spcPts val="4882"/>
              </a:lnSpc>
              <a:spcBef>
                <a:spcPct val="0"/>
              </a:spcBef>
            </a:pPr>
          </a:p>
        </p:txBody>
      </p:sp>
      <p:sp>
        <p:nvSpPr>
          <p:cNvPr name="TextBox 7" id="7"/>
          <p:cNvSpPr txBox="true"/>
          <p:nvPr/>
        </p:nvSpPr>
        <p:spPr>
          <a:xfrm rot="0">
            <a:off x="400029" y="7940040"/>
            <a:ext cx="5162401" cy="849630"/>
          </a:xfrm>
          <a:prstGeom prst="rect">
            <a:avLst/>
          </a:prstGeom>
        </p:spPr>
        <p:txBody>
          <a:bodyPr anchor="t" rtlCol="false" tIns="0" lIns="0" bIns="0" rIns="0">
            <a:spAutoFit/>
          </a:bodyPr>
          <a:lstStyle/>
          <a:p>
            <a:pPr algn="ctr">
              <a:lnSpc>
                <a:spcPts val="6209"/>
              </a:lnSpc>
              <a:spcBef>
                <a:spcPct val="0"/>
              </a:spcBef>
            </a:pPr>
            <a:r>
              <a:rPr lang="en-US" sz="4500">
                <a:solidFill>
                  <a:srgbClr val="FFFFFF"/>
                </a:solidFill>
                <a:latin typeface="Times New Roman Bold"/>
              </a:rPr>
              <a:t>Objectives and Goals:</a:t>
            </a:r>
          </a:p>
        </p:txBody>
      </p:sp>
      <p:sp>
        <p:nvSpPr>
          <p:cNvPr name="TextBox 8" id="8"/>
          <p:cNvSpPr txBox="true"/>
          <p:nvPr/>
        </p:nvSpPr>
        <p:spPr>
          <a:xfrm rot="0">
            <a:off x="-196013" y="8169552"/>
            <a:ext cx="15582324" cy="3138526"/>
          </a:xfrm>
          <a:prstGeom prst="rect">
            <a:avLst/>
          </a:prstGeom>
        </p:spPr>
        <p:txBody>
          <a:bodyPr anchor="t" rtlCol="false" tIns="0" lIns="0" bIns="0" rIns="0">
            <a:spAutoFit/>
          </a:bodyPr>
          <a:lstStyle/>
          <a:p>
            <a:pPr algn="ctr">
              <a:lnSpc>
                <a:spcPts val="4885"/>
              </a:lnSpc>
            </a:pPr>
          </a:p>
          <a:p>
            <a:pPr marL="764286" indent="-382143" lvl="1">
              <a:lnSpc>
                <a:spcPts val="4885"/>
              </a:lnSpc>
              <a:buFont typeface="Arial"/>
              <a:buChar char="•"/>
            </a:pPr>
            <a:r>
              <a:rPr lang="en-US" sz="3540">
                <a:solidFill>
                  <a:srgbClr val="FFFFFF"/>
                </a:solidFill>
                <a:latin typeface="Times New Roman"/>
              </a:rPr>
              <a:t>Provide a user-friendly interface for encoding and decoding.</a:t>
            </a:r>
          </a:p>
          <a:p>
            <a:pPr marL="764286" indent="-382143" lvl="1">
              <a:lnSpc>
                <a:spcPts val="4885"/>
              </a:lnSpc>
              <a:buFont typeface="Arial"/>
              <a:buChar char="•"/>
            </a:pPr>
            <a:r>
              <a:rPr lang="en-US" sz="3540">
                <a:solidFill>
                  <a:srgbClr val="FFFFFF"/>
                </a:solidFill>
                <a:latin typeface="Times New Roman"/>
              </a:rPr>
              <a:t>Implement robust user authentication and authorization.</a:t>
            </a:r>
          </a:p>
          <a:p>
            <a:pPr algn="ctr">
              <a:lnSpc>
                <a:spcPts val="4885"/>
              </a:lnSpc>
            </a:pPr>
          </a:p>
          <a:p>
            <a:pPr algn="ctr">
              <a:lnSpc>
                <a:spcPts val="4885"/>
              </a:lnSpc>
              <a:spcBef>
                <a:spcPct val="0"/>
              </a:spcBef>
            </a:pPr>
          </a:p>
        </p:txBody>
      </p:sp>
      <p:sp>
        <p:nvSpPr>
          <p:cNvPr name="Freeform 9" id="9"/>
          <p:cNvSpPr/>
          <p:nvPr/>
        </p:nvSpPr>
        <p:spPr>
          <a:xfrm flipH="false" flipV="false" rot="-5400000">
            <a:off x="15218689" y="-4906577"/>
            <a:ext cx="7086596" cy="7086596"/>
          </a:xfrm>
          <a:custGeom>
            <a:avLst/>
            <a:gdLst/>
            <a:ahLst/>
            <a:cxnLst/>
            <a:rect r="r" b="b" t="t" l="l"/>
            <a:pathLst>
              <a:path h="7086596" w="7086596">
                <a:moveTo>
                  <a:pt x="0" y="0"/>
                </a:moveTo>
                <a:lnTo>
                  <a:pt x="7086596" y="0"/>
                </a:lnTo>
                <a:lnTo>
                  <a:pt x="7086596" y="7086595"/>
                </a:lnTo>
                <a:lnTo>
                  <a:pt x="0" y="70865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730730" y="346249"/>
            <a:ext cx="15251006" cy="2466975"/>
          </a:xfrm>
          <a:prstGeom prst="rect">
            <a:avLst/>
          </a:prstGeom>
        </p:spPr>
        <p:txBody>
          <a:bodyPr anchor="t" rtlCol="false" tIns="0" lIns="0" bIns="0" rIns="0">
            <a:spAutoFit/>
          </a:bodyPr>
          <a:lstStyle/>
          <a:p>
            <a:pPr marL="0" indent="0" lvl="0">
              <a:lnSpc>
                <a:spcPts val="9600"/>
              </a:lnSpc>
              <a:spcBef>
                <a:spcPct val="0"/>
              </a:spcBef>
            </a:pPr>
            <a:r>
              <a:rPr lang="en-US" sz="8000">
                <a:solidFill>
                  <a:srgbClr val="8C52FF"/>
                </a:solidFill>
                <a:latin typeface="Now Bold"/>
              </a:rPr>
              <a:t>WHO ARE THE END USERS OF THIS PROJECT?</a:t>
            </a:r>
          </a:p>
        </p:txBody>
      </p:sp>
      <p:sp>
        <p:nvSpPr>
          <p:cNvPr name="TextBox 3" id="3"/>
          <p:cNvSpPr txBox="true"/>
          <p:nvPr/>
        </p:nvSpPr>
        <p:spPr>
          <a:xfrm rot="0">
            <a:off x="-296242" y="2917567"/>
            <a:ext cx="17986646" cy="7014210"/>
          </a:xfrm>
          <a:prstGeom prst="rect">
            <a:avLst/>
          </a:prstGeom>
        </p:spPr>
        <p:txBody>
          <a:bodyPr anchor="t" rtlCol="false" tIns="0" lIns="0" bIns="0" rIns="0">
            <a:spAutoFit/>
          </a:bodyPr>
          <a:lstStyle/>
          <a:p>
            <a:pPr marL="863599" indent="-431800" lvl="1">
              <a:lnSpc>
                <a:spcPts val="5519"/>
              </a:lnSpc>
              <a:buFont typeface="Arial"/>
              <a:buChar char="•"/>
            </a:pPr>
            <a:r>
              <a:rPr lang="en-US" sz="3999">
                <a:solidFill>
                  <a:srgbClr val="FFFFFF"/>
                </a:solidFill>
                <a:latin typeface="Times New Roman"/>
              </a:rPr>
              <a:t>The "Steganography Hub" caters to a diverse range of users with varying needs and interests. </a:t>
            </a:r>
          </a:p>
          <a:p>
            <a:pPr marL="863599" indent="-431800" lvl="1">
              <a:lnSpc>
                <a:spcPts val="5519"/>
              </a:lnSpc>
              <a:buFont typeface="Arial"/>
              <a:buChar char="•"/>
            </a:pPr>
            <a:r>
              <a:rPr lang="en-US" sz="3999">
                <a:solidFill>
                  <a:srgbClr val="FFFFFF"/>
                </a:solidFill>
                <a:latin typeface="Times New Roman"/>
              </a:rPr>
              <a:t>Programmers or computer science students who took cybersecurity as part of the curriculum.</a:t>
            </a:r>
          </a:p>
          <a:p>
            <a:pPr marL="863599" indent="-431800" lvl="1">
              <a:lnSpc>
                <a:spcPts val="5519"/>
              </a:lnSpc>
              <a:buFont typeface="Arial"/>
              <a:buChar char="•"/>
            </a:pPr>
            <a:r>
              <a:rPr lang="en-US" sz="3999">
                <a:solidFill>
                  <a:srgbClr val="FFFFFF"/>
                </a:solidFill>
                <a:latin typeface="Times New Roman"/>
              </a:rPr>
              <a:t>Individuals who value discreet communication and are conscious of their online privacy.</a:t>
            </a:r>
          </a:p>
          <a:p>
            <a:pPr marL="863599" indent="-431800" lvl="1">
              <a:lnSpc>
                <a:spcPts val="5519"/>
              </a:lnSpc>
              <a:buFont typeface="Arial"/>
              <a:buChar char="•"/>
            </a:pPr>
            <a:r>
              <a:rPr lang="en-US" sz="3999">
                <a:solidFill>
                  <a:srgbClr val="FFFFFF"/>
                </a:solidFill>
                <a:latin typeface="Times New Roman"/>
              </a:rPr>
              <a:t>Students who wants to learn fundamentals of steganography.</a:t>
            </a:r>
          </a:p>
          <a:p>
            <a:pPr marL="863599" indent="-431800" lvl="1">
              <a:lnSpc>
                <a:spcPts val="5519"/>
              </a:lnSpc>
              <a:buFont typeface="Arial"/>
              <a:buChar char="•"/>
            </a:pPr>
            <a:r>
              <a:rPr lang="en-US" sz="3999">
                <a:solidFill>
                  <a:srgbClr val="FFFFFF"/>
                </a:solidFill>
                <a:latin typeface="Times New Roman"/>
              </a:rPr>
              <a:t>Anyone looking for a user-friendly platform for encoding and decoding messages within images.</a:t>
            </a:r>
          </a:p>
          <a:p>
            <a:pPr>
              <a:lnSpc>
                <a:spcPts val="5519"/>
              </a:lnSpc>
              <a:spcBef>
                <a:spcPct val="0"/>
              </a:spcBef>
            </a:pPr>
          </a:p>
        </p:txBody>
      </p:sp>
      <p:sp>
        <p:nvSpPr>
          <p:cNvPr name="Freeform 4" id="4"/>
          <p:cNvSpPr/>
          <p:nvPr/>
        </p:nvSpPr>
        <p:spPr>
          <a:xfrm flipH="false" flipV="false" rot="-5400000">
            <a:off x="15218689" y="-4906577"/>
            <a:ext cx="7086596" cy="7086596"/>
          </a:xfrm>
          <a:custGeom>
            <a:avLst/>
            <a:gdLst/>
            <a:ahLst/>
            <a:cxnLst/>
            <a:rect r="r" b="b" t="t" l="l"/>
            <a:pathLst>
              <a:path h="7086596" w="7086596">
                <a:moveTo>
                  <a:pt x="0" y="0"/>
                </a:moveTo>
                <a:lnTo>
                  <a:pt x="7086596" y="0"/>
                </a:lnTo>
                <a:lnTo>
                  <a:pt x="7086596" y="7086595"/>
                </a:lnTo>
                <a:lnTo>
                  <a:pt x="0" y="70865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5400000">
            <a:off x="14439067" y="7743048"/>
            <a:ext cx="7086596" cy="7086596"/>
          </a:xfrm>
          <a:custGeom>
            <a:avLst/>
            <a:gdLst/>
            <a:ahLst/>
            <a:cxnLst/>
            <a:rect r="r" b="b" t="t" l="l"/>
            <a:pathLst>
              <a:path h="7086596" w="7086596">
                <a:moveTo>
                  <a:pt x="0" y="0"/>
                </a:moveTo>
                <a:lnTo>
                  <a:pt x="7086596" y="0"/>
                </a:lnTo>
                <a:lnTo>
                  <a:pt x="7086596" y="7086595"/>
                </a:lnTo>
                <a:lnTo>
                  <a:pt x="0" y="70865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0">
            <a:off x="-1859041" y="-27374"/>
            <a:ext cx="2760734" cy="10341747"/>
            <a:chOff x="0" y="0"/>
            <a:chExt cx="727107" cy="2723752"/>
          </a:xfrm>
        </p:grpSpPr>
        <p:sp>
          <p:nvSpPr>
            <p:cNvPr name="Freeform 3" id="3"/>
            <p:cNvSpPr/>
            <p:nvPr/>
          </p:nvSpPr>
          <p:spPr>
            <a:xfrm flipH="false" flipV="false" rot="0">
              <a:off x="0" y="0"/>
              <a:ext cx="727107" cy="2723752"/>
            </a:xfrm>
            <a:custGeom>
              <a:avLst/>
              <a:gdLst/>
              <a:ahLst/>
              <a:cxnLst/>
              <a:rect r="r" b="b" t="t" l="l"/>
              <a:pathLst>
                <a:path h="2723752" w="727107">
                  <a:moveTo>
                    <a:pt x="0" y="0"/>
                  </a:moveTo>
                  <a:lnTo>
                    <a:pt x="727107" y="0"/>
                  </a:lnTo>
                  <a:lnTo>
                    <a:pt x="727107" y="2723752"/>
                  </a:lnTo>
                  <a:lnTo>
                    <a:pt x="0" y="2723752"/>
                  </a:lnTo>
                  <a:close/>
                </a:path>
              </a:pathLst>
            </a:custGeom>
            <a:solidFill>
              <a:srgbClr val="145DA0"/>
            </a:solidFill>
          </p:spPr>
        </p:sp>
        <p:sp>
          <p:nvSpPr>
            <p:cNvPr name="TextBox 4" id="4"/>
            <p:cNvSpPr txBox="true"/>
            <p:nvPr/>
          </p:nvSpPr>
          <p:spPr>
            <a:xfrm>
              <a:off x="0" y="-38100"/>
              <a:ext cx="727107" cy="2761852"/>
            </a:xfrm>
            <a:prstGeom prst="rect">
              <a:avLst/>
            </a:prstGeom>
          </p:spPr>
          <p:txBody>
            <a:bodyPr anchor="ctr" rtlCol="false" tIns="50800" lIns="50800" bIns="50800" rIns="50800"/>
            <a:lstStyle/>
            <a:p>
              <a:pPr algn="ctr">
                <a:lnSpc>
                  <a:spcPts val="2605"/>
                </a:lnSpc>
              </a:pPr>
            </a:p>
          </p:txBody>
        </p:sp>
      </p:grpSp>
      <p:sp>
        <p:nvSpPr>
          <p:cNvPr name="TextBox 5" id="5"/>
          <p:cNvSpPr txBox="true"/>
          <p:nvPr/>
        </p:nvSpPr>
        <p:spPr>
          <a:xfrm rot="0">
            <a:off x="410051" y="242620"/>
            <a:ext cx="10915792" cy="3676650"/>
          </a:xfrm>
          <a:prstGeom prst="rect">
            <a:avLst/>
          </a:prstGeom>
        </p:spPr>
        <p:txBody>
          <a:bodyPr anchor="t" rtlCol="false" tIns="0" lIns="0" bIns="0" rIns="0">
            <a:spAutoFit/>
          </a:bodyPr>
          <a:lstStyle/>
          <a:p>
            <a:pPr algn="ctr">
              <a:lnSpc>
                <a:spcPts val="9600"/>
              </a:lnSpc>
            </a:pPr>
            <a:r>
              <a:rPr lang="en-US" sz="8000">
                <a:solidFill>
                  <a:srgbClr val="8C52FF"/>
                </a:solidFill>
                <a:latin typeface="Now Bold"/>
              </a:rPr>
              <a:t>CUSTOMIZATION</a:t>
            </a:r>
          </a:p>
          <a:p>
            <a:pPr algn="ctr">
              <a:lnSpc>
                <a:spcPts val="9600"/>
              </a:lnSpc>
            </a:pPr>
          </a:p>
          <a:p>
            <a:pPr algn="ctr" marL="0" indent="0" lvl="0">
              <a:lnSpc>
                <a:spcPts val="9600"/>
              </a:lnSpc>
              <a:spcBef>
                <a:spcPct val="0"/>
              </a:spcBef>
            </a:pPr>
          </a:p>
        </p:txBody>
      </p:sp>
      <p:sp>
        <p:nvSpPr>
          <p:cNvPr name="TextBox 6" id="6"/>
          <p:cNvSpPr txBox="true"/>
          <p:nvPr/>
        </p:nvSpPr>
        <p:spPr>
          <a:xfrm rot="0">
            <a:off x="1028700" y="1744309"/>
            <a:ext cx="17022306" cy="8989314"/>
          </a:xfrm>
          <a:prstGeom prst="rect">
            <a:avLst/>
          </a:prstGeom>
        </p:spPr>
        <p:txBody>
          <a:bodyPr anchor="t" rtlCol="false" tIns="0" lIns="0" bIns="0" rIns="0">
            <a:spAutoFit/>
          </a:bodyPr>
          <a:lstStyle/>
          <a:p>
            <a:pPr>
              <a:lnSpc>
                <a:spcPts val="3588"/>
              </a:lnSpc>
            </a:pPr>
            <a:r>
              <a:rPr lang="en-US" sz="2600">
                <a:solidFill>
                  <a:srgbClr val="FFFFFF"/>
                </a:solidFill>
                <a:latin typeface="Times New Roman Bold"/>
              </a:rPr>
              <a:t>1.Image Selection:</a:t>
            </a:r>
          </a:p>
          <a:p>
            <a:pPr marL="561341" indent="-280670" lvl="1">
              <a:lnSpc>
                <a:spcPts val="3588"/>
              </a:lnSpc>
              <a:buFont typeface="Arial"/>
              <a:buChar char="•"/>
            </a:pPr>
            <a:r>
              <a:rPr lang="en-US" sz="2600">
                <a:solidFill>
                  <a:srgbClr val="FFFFFF"/>
                </a:solidFill>
                <a:latin typeface="Times New Roman"/>
              </a:rPr>
              <a:t>Users can upload a variety of image formats, providing flexibility in the selection of carrier images for encoding.</a:t>
            </a:r>
          </a:p>
          <a:p>
            <a:pPr>
              <a:lnSpc>
                <a:spcPts val="3588"/>
              </a:lnSpc>
            </a:pPr>
            <a:r>
              <a:rPr lang="en-US" sz="2600">
                <a:solidFill>
                  <a:srgbClr val="FFFFFF"/>
                </a:solidFill>
                <a:latin typeface="Times New Roman Bold"/>
              </a:rPr>
              <a:t>2.Message Encoding Options:</a:t>
            </a:r>
          </a:p>
          <a:p>
            <a:pPr marL="561341" indent="-280670" lvl="1">
              <a:lnSpc>
                <a:spcPts val="3588"/>
              </a:lnSpc>
              <a:buFont typeface="Arial"/>
              <a:buChar char="•"/>
            </a:pPr>
            <a:r>
              <a:rPr lang="en-US" sz="2600">
                <a:solidFill>
                  <a:srgbClr val="FFFFFF"/>
                </a:solidFill>
                <a:latin typeface="Times New Roman"/>
              </a:rPr>
              <a:t>The platform supports customizable message encoding through the client-side JavaScript code, allowing users to interact with encoding options.</a:t>
            </a:r>
          </a:p>
          <a:p>
            <a:pPr>
              <a:lnSpc>
                <a:spcPts val="3588"/>
              </a:lnSpc>
            </a:pPr>
            <a:r>
              <a:rPr lang="en-US" sz="2600">
                <a:solidFill>
                  <a:srgbClr val="FFFFFF"/>
                </a:solidFill>
                <a:latin typeface="Times New Roman Bold"/>
              </a:rPr>
              <a:t>3.User Preferences:</a:t>
            </a:r>
          </a:p>
          <a:p>
            <a:pPr marL="561341" indent="-280670" lvl="1">
              <a:lnSpc>
                <a:spcPts val="3588"/>
              </a:lnSpc>
              <a:buFont typeface="Arial"/>
              <a:buChar char="•"/>
            </a:pPr>
            <a:r>
              <a:rPr lang="en-US" sz="2600">
                <a:solidFill>
                  <a:srgbClr val="FFFFFF"/>
                </a:solidFill>
                <a:latin typeface="Times New Roman"/>
              </a:rPr>
              <a:t>Customizable user settings for a personalized experience, enhancing user engagement and satisfaction.</a:t>
            </a:r>
          </a:p>
          <a:p>
            <a:pPr>
              <a:lnSpc>
                <a:spcPts val="3588"/>
              </a:lnSpc>
            </a:pPr>
            <a:r>
              <a:rPr lang="en-US" sz="2600">
                <a:solidFill>
                  <a:srgbClr val="FFFFFF"/>
                </a:solidFill>
                <a:latin typeface="Times New Roman Bold"/>
              </a:rPr>
              <a:t>4.JavaScript and Python Integration:</a:t>
            </a:r>
          </a:p>
          <a:p>
            <a:pPr algn="just" marL="561341" indent="-280670" lvl="1">
              <a:lnSpc>
                <a:spcPts val="3588"/>
              </a:lnSpc>
              <a:buFont typeface="Arial"/>
              <a:buChar char="•"/>
            </a:pPr>
            <a:r>
              <a:rPr lang="en-US" sz="2600">
                <a:solidFill>
                  <a:srgbClr val="FFFFFF"/>
                </a:solidFill>
                <a:latin typeface="Times New Roman"/>
              </a:rPr>
              <a:t>Seamless integration between JavaScript on the client side and Python on the server side ensures a cohesive and responsive user experience. The client-side JavaScript code handles dynamic interactions, such as file selection and user input, while the server-side Python code processes and executes the steganography algorithms. This integration allows for efficient communication between the front-end and back-end, providing users with a smooth and interactive platform.</a:t>
            </a:r>
          </a:p>
          <a:p>
            <a:pPr>
              <a:lnSpc>
                <a:spcPts val="3588"/>
              </a:lnSpc>
            </a:pPr>
            <a:r>
              <a:rPr lang="en-US" sz="2600">
                <a:solidFill>
                  <a:srgbClr val="FFFFFF"/>
                </a:solidFill>
                <a:latin typeface="Times New Roman Bold"/>
              </a:rPr>
              <a:t>5.Custom Encoding/Decoding with LSB Algorithm:</a:t>
            </a:r>
          </a:p>
          <a:p>
            <a:pPr algn="just" marL="561341" indent="-280670" lvl="1">
              <a:lnSpc>
                <a:spcPts val="3588"/>
              </a:lnSpc>
              <a:buFont typeface="Arial"/>
              <a:buChar char="•"/>
            </a:pPr>
            <a:r>
              <a:rPr lang="en-US" sz="2600">
                <a:solidFill>
                  <a:srgbClr val="FFFFFF"/>
                </a:solidFill>
                <a:latin typeface="Times New Roman"/>
              </a:rPr>
              <a:t>The platform employs the Least Significant Bit (LSB) algorithm within custom Python functions for encoding (hide_text_in_image) and decoding (decode_text_from_image). The LSB algorithm is a widely-used steganographic technique, utilizing the least significant bit of pixel values to hide information. These tailored functions, based on the LSB algorithm, contribute to the unique and secure nature of the steganography process within the "Steganography Hub."</a:t>
            </a:r>
          </a:p>
          <a:p>
            <a:pPr>
              <a:lnSpc>
                <a:spcPts val="3588"/>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6975317" y="-2198044"/>
            <a:ext cx="4337366" cy="4337366"/>
          </a:xfrm>
          <a:custGeom>
            <a:avLst/>
            <a:gdLst/>
            <a:ahLst/>
            <a:cxnLst/>
            <a:rect r="r" b="b" t="t" l="l"/>
            <a:pathLst>
              <a:path h="4337366" w="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92467" y="8377832"/>
            <a:ext cx="4337366" cy="4337366"/>
          </a:xfrm>
          <a:custGeom>
            <a:avLst/>
            <a:gdLst/>
            <a:ahLst/>
            <a:cxnLst/>
            <a:rect r="r" b="b" t="t" l="l"/>
            <a:pathLst>
              <a:path h="4337366" w="4337366">
                <a:moveTo>
                  <a:pt x="0" y="0"/>
                </a:moveTo>
                <a:lnTo>
                  <a:pt x="4337366" y="0"/>
                </a:lnTo>
                <a:lnTo>
                  <a:pt x="4337366" y="4337366"/>
                </a:lnTo>
                <a:lnTo>
                  <a:pt x="0" y="4337366"/>
                </a:lnTo>
                <a:lnTo>
                  <a:pt x="0" y="0"/>
                </a:lnTo>
                <a:close/>
              </a:path>
            </a:pathLst>
          </a:custGeom>
          <a:blipFill>
            <a:blip r:embed="rId2">
              <a:alphaModFix amt="29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474379" y="2788927"/>
            <a:ext cx="12229514" cy="7190932"/>
          </a:xfrm>
          <a:custGeom>
            <a:avLst/>
            <a:gdLst/>
            <a:ahLst/>
            <a:cxnLst/>
            <a:rect r="r" b="b" t="t" l="l"/>
            <a:pathLst>
              <a:path h="7190932" w="12229514">
                <a:moveTo>
                  <a:pt x="0" y="0"/>
                </a:moveTo>
                <a:lnTo>
                  <a:pt x="12229515" y="0"/>
                </a:lnTo>
                <a:lnTo>
                  <a:pt x="12229515" y="7190933"/>
                </a:lnTo>
                <a:lnTo>
                  <a:pt x="0" y="7190933"/>
                </a:lnTo>
                <a:lnTo>
                  <a:pt x="0" y="0"/>
                </a:lnTo>
                <a:close/>
              </a:path>
            </a:pathLst>
          </a:custGeom>
          <a:blipFill>
            <a:blip r:embed="rId4"/>
            <a:stretch>
              <a:fillRect l="0" t="0" r="0" b="0"/>
            </a:stretch>
          </a:blipFill>
        </p:spPr>
      </p:sp>
      <p:sp>
        <p:nvSpPr>
          <p:cNvPr name="TextBox 5" id="5"/>
          <p:cNvSpPr txBox="true"/>
          <p:nvPr/>
        </p:nvSpPr>
        <p:spPr>
          <a:xfrm rot="0">
            <a:off x="1028700" y="531094"/>
            <a:ext cx="6844569" cy="1238250"/>
          </a:xfrm>
          <a:prstGeom prst="rect">
            <a:avLst/>
          </a:prstGeom>
        </p:spPr>
        <p:txBody>
          <a:bodyPr anchor="t" rtlCol="false" tIns="0" lIns="0" bIns="0" rIns="0">
            <a:spAutoFit/>
          </a:bodyPr>
          <a:lstStyle/>
          <a:p>
            <a:pPr marL="0" indent="0" lvl="0">
              <a:lnSpc>
                <a:spcPts val="9600"/>
              </a:lnSpc>
              <a:spcBef>
                <a:spcPct val="0"/>
              </a:spcBef>
            </a:pPr>
            <a:r>
              <a:rPr lang="en-US" sz="8000">
                <a:solidFill>
                  <a:srgbClr val="8C52FF"/>
                </a:solidFill>
                <a:latin typeface="Now Bold"/>
              </a:rPr>
              <a:t>MODELLING</a:t>
            </a:r>
          </a:p>
        </p:txBody>
      </p:sp>
      <p:sp>
        <p:nvSpPr>
          <p:cNvPr name="TextBox 6" id="6"/>
          <p:cNvSpPr txBox="true"/>
          <p:nvPr/>
        </p:nvSpPr>
        <p:spPr>
          <a:xfrm rot="0">
            <a:off x="2057811" y="1986922"/>
            <a:ext cx="9472116" cy="1451610"/>
          </a:xfrm>
          <a:prstGeom prst="rect">
            <a:avLst/>
          </a:prstGeom>
        </p:spPr>
        <p:txBody>
          <a:bodyPr anchor="t" rtlCol="false" tIns="0" lIns="0" bIns="0" rIns="0">
            <a:spAutoFit/>
          </a:bodyPr>
          <a:lstStyle/>
          <a:p>
            <a:pPr algn="ctr" marL="863599" indent="-431800" lvl="1">
              <a:lnSpc>
                <a:spcPts val="5519"/>
              </a:lnSpc>
              <a:buFont typeface="Arial"/>
              <a:buChar char="•"/>
            </a:pPr>
            <a:r>
              <a:rPr lang="en-US" sz="3999">
                <a:solidFill>
                  <a:srgbClr val="FFFFFF"/>
                </a:solidFill>
                <a:latin typeface="Times New Roman"/>
              </a:rPr>
              <a:t>Python code for hiding a Text in image</a:t>
            </a:r>
          </a:p>
          <a:p>
            <a:pPr algn="ctr">
              <a:lnSpc>
                <a:spcPts val="551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6683520" y="1590911"/>
            <a:ext cx="2651835" cy="2651835"/>
          </a:xfrm>
          <a:custGeom>
            <a:avLst/>
            <a:gdLst/>
            <a:ahLst/>
            <a:cxnLst/>
            <a:rect r="r" b="b" t="t" l="l"/>
            <a:pathLst>
              <a:path h="2651835" w="2651835">
                <a:moveTo>
                  <a:pt x="0" y="0"/>
                </a:moveTo>
                <a:lnTo>
                  <a:pt x="2651835" y="0"/>
                </a:lnTo>
                <a:lnTo>
                  <a:pt x="2651835"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89475" y="-570381"/>
            <a:ext cx="2651835" cy="2651835"/>
          </a:xfrm>
          <a:custGeom>
            <a:avLst/>
            <a:gdLst/>
            <a:ahLst/>
            <a:cxnLst/>
            <a:rect r="r" b="b" t="t" l="l"/>
            <a:pathLst>
              <a:path h="2651835" w="2651835">
                <a:moveTo>
                  <a:pt x="0" y="0"/>
                </a:moveTo>
                <a:lnTo>
                  <a:pt x="2651836" y="0"/>
                </a:lnTo>
                <a:lnTo>
                  <a:pt x="2651836"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862361" y="3257427"/>
            <a:ext cx="13965471" cy="5624227"/>
          </a:xfrm>
          <a:custGeom>
            <a:avLst/>
            <a:gdLst/>
            <a:ahLst/>
            <a:cxnLst/>
            <a:rect r="r" b="b" t="t" l="l"/>
            <a:pathLst>
              <a:path h="5624227" w="13965471">
                <a:moveTo>
                  <a:pt x="0" y="0"/>
                </a:moveTo>
                <a:lnTo>
                  <a:pt x="13965470" y="0"/>
                </a:lnTo>
                <a:lnTo>
                  <a:pt x="13965470" y="5624226"/>
                </a:lnTo>
                <a:lnTo>
                  <a:pt x="0" y="5624226"/>
                </a:lnTo>
                <a:lnTo>
                  <a:pt x="0" y="0"/>
                </a:lnTo>
                <a:close/>
              </a:path>
            </a:pathLst>
          </a:custGeom>
          <a:blipFill>
            <a:blip r:embed="rId4"/>
            <a:stretch>
              <a:fillRect l="0" t="0" r="0" b="0"/>
            </a:stretch>
          </a:blipFill>
        </p:spPr>
      </p:sp>
      <p:sp>
        <p:nvSpPr>
          <p:cNvPr name="TextBox 5" id="5"/>
          <p:cNvSpPr txBox="true"/>
          <p:nvPr/>
        </p:nvSpPr>
        <p:spPr>
          <a:xfrm rot="0">
            <a:off x="1405161" y="2160544"/>
            <a:ext cx="9287768" cy="756285"/>
          </a:xfrm>
          <a:prstGeom prst="rect">
            <a:avLst/>
          </a:prstGeom>
        </p:spPr>
        <p:txBody>
          <a:bodyPr anchor="t" rtlCol="false" tIns="0" lIns="0" bIns="0" rIns="0">
            <a:spAutoFit/>
          </a:bodyPr>
          <a:lstStyle/>
          <a:p>
            <a:pPr algn="ctr" marL="863599" indent="-431800" lvl="1">
              <a:lnSpc>
                <a:spcPts val="5519"/>
              </a:lnSpc>
              <a:buFont typeface="Arial"/>
              <a:buChar char="•"/>
            </a:pPr>
            <a:r>
              <a:rPr lang="en-US" sz="3999">
                <a:solidFill>
                  <a:srgbClr val="FFFFFF"/>
                </a:solidFill>
                <a:latin typeface="Times New Roman"/>
              </a:rPr>
              <a:t>Python code for hiding a Text in image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5636165" y="-480135"/>
            <a:ext cx="2651835" cy="2651835"/>
          </a:xfrm>
          <a:custGeom>
            <a:avLst/>
            <a:gdLst/>
            <a:ahLst/>
            <a:cxnLst/>
            <a:rect r="r" b="b" t="t" l="l"/>
            <a:pathLst>
              <a:path h="2651835" w="2651835">
                <a:moveTo>
                  <a:pt x="0" y="0"/>
                </a:moveTo>
                <a:lnTo>
                  <a:pt x="2651835" y="0"/>
                </a:lnTo>
                <a:lnTo>
                  <a:pt x="2651835"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0" y="42194"/>
            <a:ext cx="10042702" cy="2912744"/>
          </a:xfrm>
          <a:prstGeom prst="rect">
            <a:avLst/>
          </a:prstGeom>
        </p:spPr>
        <p:txBody>
          <a:bodyPr anchor="t" rtlCol="false" tIns="0" lIns="0" bIns="0" rIns="0">
            <a:spAutoFit/>
          </a:bodyPr>
          <a:lstStyle/>
          <a:p>
            <a:pPr algn="ctr">
              <a:lnSpc>
                <a:spcPts val="11040"/>
              </a:lnSpc>
            </a:pPr>
            <a:r>
              <a:rPr lang="en-US" sz="8000">
                <a:solidFill>
                  <a:srgbClr val="8C52FF"/>
                </a:solidFill>
                <a:latin typeface="Times New Roman"/>
              </a:rPr>
              <a:t>How code works..?</a:t>
            </a:r>
          </a:p>
          <a:p>
            <a:pPr algn="ctr">
              <a:lnSpc>
                <a:spcPts val="11040"/>
              </a:lnSpc>
              <a:spcBef>
                <a:spcPct val="0"/>
              </a:spcBef>
            </a:pPr>
          </a:p>
        </p:txBody>
      </p:sp>
      <p:sp>
        <p:nvSpPr>
          <p:cNvPr name="TextBox 4" id="4"/>
          <p:cNvSpPr txBox="true"/>
          <p:nvPr/>
        </p:nvSpPr>
        <p:spPr>
          <a:xfrm rot="0">
            <a:off x="464271" y="1503328"/>
            <a:ext cx="5365775" cy="1451610"/>
          </a:xfrm>
          <a:prstGeom prst="rect">
            <a:avLst/>
          </a:prstGeom>
        </p:spPr>
        <p:txBody>
          <a:bodyPr anchor="t" rtlCol="false" tIns="0" lIns="0" bIns="0" rIns="0">
            <a:spAutoFit/>
          </a:bodyPr>
          <a:lstStyle/>
          <a:p>
            <a:pPr algn="ctr">
              <a:lnSpc>
                <a:spcPts val="5519"/>
              </a:lnSpc>
            </a:pPr>
            <a:r>
              <a:rPr lang="en-US" sz="3999">
                <a:solidFill>
                  <a:srgbClr val="FFFFFF"/>
                </a:solidFill>
                <a:latin typeface="Times New Roman Bold"/>
              </a:rPr>
              <a:t>Text to Binary Function: </a:t>
            </a:r>
          </a:p>
          <a:p>
            <a:pPr algn="ctr">
              <a:lnSpc>
                <a:spcPts val="5519"/>
              </a:lnSpc>
              <a:spcBef>
                <a:spcPct val="0"/>
              </a:spcBef>
            </a:pPr>
          </a:p>
        </p:txBody>
      </p:sp>
      <p:sp>
        <p:nvSpPr>
          <p:cNvPr name="TextBox 5" id="5"/>
          <p:cNvSpPr txBox="true"/>
          <p:nvPr/>
        </p:nvSpPr>
        <p:spPr>
          <a:xfrm rot="0">
            <a:off x="-296242" y="2350099"/>
            <a:ext cx="16530298" cy="2842260"/>
          </a:xfrm>
          <a:prstGeom prst="rect">
            <a:avLst/>
          </a:prstGeom>
        </p:spPr>
        <p:txBody>
          <a:bodyPr anchor="t" rtlCol="false" tIns="0" lIns="0" bIns="0" rIns="0">
            <a:spAutoFit/>
          </a:bodyPr>
          <a:lstStyle/>
          <a:p>
            <a:pPr algn="just" marL="863599" indent="-431800" lvl="1">
              <a:lnSpc>
                <a:spcPts val="5519"/>
              </a:lnSpc>
              <a:buFont typeface="Arial"/>
              <a:buChar char="•"/>
            </a:pPr>
            <a:r>
              <a:rPr lang="en-US" sz="3999">
                <a:solidFill>
                  <a:srgbClr val="FFFFFF"/>
                </a:solidFill>
                <a:latin typeface="Times New Roman"/>
              </a:rPr>
              <a:t>This function takes a string text as input and converts each character in the text to its 8-bit binary representation using the ord function and string formatting. The resulting binary string is returned. </a:t>
            </a:r>
          </a:p>
          <a:p>
            <a:pPr algn="r">
              <a:lnSpc>
                <a:spcPts val="5519"/>
              </a:lnSpc>
              <a:spcBef>
                <a:spcPct val="0"/>
              </a:spcBef>
            </a:pPr>
          </a:p>
        </p:txBody>
      </p:sp>
      <p:sp>
        <p:nvSpPr>
          <p:cNvPr name="TextBox 6" id="6"/>
          <p:cNvSpPr txBox="true"/>
          <p:nvPr/>
        </p:nvSpPr>
        <p:spPr>
          <a:xfrm rot="0">
            <a:off x="283487" y="5039959"/>
            <a:ext cx="5727343" cy="1451610"/>
          </a:xfrm>
          <a:prstGeom prst="rect">
            <a:avLst/>
          </a:prstGeom>
        </p:spPr>
        <p:txBody>
          <a:bodyPr anchor="t" rtlCol="false" tIns="0" lIns="0" bIns="0" rIns="0">
            <a:spAutoFit/>
          </a:bodyPr>
          <a:lstStyle/>
          <a:p>
            <a:pPr algn="ctr">
              <a:lnSpc>
                <a:spcPts val="5519"/>
              </a:lnSpc>
            </a:pPr>
            <a:r>
              <a:rPr lang="en-US" sz="3999">
                <a:solidFill>
                  <a:srgbClr val="FFFFFF"/>
                </a:solidFill>
                <a:latin typeface="Times New Roman Bold"/>
              </a:rPr>
              <a:t>Binary_to_text Function:</a:t>
            </a:r>
          </a:p>
          <a:p>
            <a:pPr algn="ctr">
              <a:lnSpc>
                <a:spcPts val="5519"/>
              </a:lnSpc>
              <a:spcBef>
                <a:spcPct val="0"/>
              </a:spcBef>
            </a:pPr>
          </a:p>
        </p:txBody>
      </p:sp>
      <p:sp>
        <p:nvSpPr>
          <p:cNvPr name="TextBox 7" id="7"/>
          <p:cNvSpPr txBox="true"/>
          <p:nvPr/>
        </p:nvSpPr>
        <p:spPr>
          <a:xfrm rot="0">
            <a:off x="-296242" y="5910902"/>
            <a:ext cx="16530298" cy="4232910"/>
          </a:xfrm>
          <a:prstGeom prst="rect">
            <a:avLst/>
          </a:prstGeom>
        </p:spPr>
        <p:txBody>
          <a:bodyPr anchor="t" rtlCol="false" tIns="0" lIns="0" bIns="0" rIns="0">
            <a:spAutoFit/>
          </a:bodyPr>
          <a:lstStyle/>
          <a:p>
            <a:pPr algn="just" marL="863599" indent="-431800" lvl="1">
              <a:lnSpc>
                <a:spcPts val="5519"/>
              </a:lnSpc>
              <a:buFont typeface="Arial"/>
              <a:buChar char="•"/>
            </a:pPr>
            <a:r>
              <a:rPr lang="en-US" sz="3999">
                <a:solidFill>
                  <a:srgbClr val="FFFFFF"/>
                </a:solidFill>
                <a:latin typeface="Times New Roman"/>
              </a:rPr>
              <a:t>This function takes a binary message as input and converts it back to text. It does this by iterating over the binary string in chunks of 8 bits, converting each chunk to an integer using int(..., 2), and then converting the integer to its corresponding ASCII character using chr. The resulting characters are joined together to form the original text. </a:t>
            </a:r>
          </a:p>
          <a:p>
            <a:pPr algn="just">
              <a:lnSpc>
                <a:spcPts val="5519"/>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DAF08xpTSWc</dc:identifier>
  <dcterms:modified xsi:type="dcterms:W3CDTF">2011-08-01T06:04:30Z</dcterms:modified>
  <cp:revision>1</cp:revision>
  <dc:title>Blue Dark Professional Geometric Business Project Presentation </dc:title>
</cp:coreProperties>
</file>

<file path=docProps/thumbnail.jpeg>
</file>